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5" r:id="rId17"/>
    <p:sldId id="276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36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физическое развитие</c:v>
                </c:pt>
                <c:pt idx="1">
                  <c:v>социально-коммуникативное развитие</c:v>
                </c:pt>
                <c:pt idx="2">
                  <c:v>познавательное развитие</c:v>
                </c:pt>
                <c:pt idx="3">
                  <c:v>речевое развитие</c:v>
                </c:pt>
                <c:pt idx="4">
                  <c:v>художественно-эстетическое развитие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0.91</c:v>
                </c:pt>
                <c:pt idx="1">
                  <c:v>0.91</c:v>
                </c:pt>
                <c:pt idx="2">
                  <c:v>0.93</c:v>
                </c:pt>
                <c:pt idx="3">
                  <c:v>0.8</c:v>
                </c:pt>
                <c:pt idx="4">
                  <c:v>0.94000000000000061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2972516942561962"/>
          <c:y val="9.6205359898283244E-2"/>
          <c:w val="0.36835777304937239"/>
          <c:h val="0.903794640101716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 учебный год</c:v>
                </c:pt>
              </c:strCache>
            </c:strRef>
          </c:tx>
          <c:explosion val="2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Высокий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26D39-0736-406D-96ED-613FEFB382CA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5602-BE92-4E5A-8F9F-BA3BE658B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3506-57E0-44F1-BF00-668470BA7501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188640"/>
            <a:ext cx="6336704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«Детский сад комбинированного вида №1 «Ласточка» 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348880"/>
            <a:ext cx="6552728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Аналитический отчет о реализации годового плана работы ДОУ 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2023-2024 учебный год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38887" y="5988278"/>
            <a:ext cx="3066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Гурьевский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муниципальный округ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2024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мониторинга за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учебного года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81125" y="2295129"/>
            <a:ext cx="6858001" cy="2267743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179512" y="1196752"/>
          <a:ext cx="66247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Готовность детей к школе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81125" y="2295129"/>
            <a:ext cx="6858001" cy="2267743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179512" y="1484784"/>
          <a:ext cx="66247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учебном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343471"/>
            <a:ext cx="5636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87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Грантовые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Всероссийские  конкурсы, участие в Реестрах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44825"/>
          <a:ext cx="8496945" cy="1870274"/>
        </p:xfrm>
        <a:graphic>
          <a:graphicData uri="http://schemas.openxmlformats.org/drawingml/2006/table">
            <a:tbl>
              <a:tblPr/>
              <a:tblGrid>
                <a:gridCol w="435741"/>
                <a:gridCol w="1947379"/>
                <a:gridCol w="2488354"/>
                <a:gridCol w="1760483"/>
                <a:gridCol w="1064768"/>
                <a:gridCol w="800220"/>
              </a:tblGrid>
              <a:tr h="3600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Наименование ОО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Участник 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Сроки участия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Результат участия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94">
                <a:tc>
                  <a:txBody>
                    <a:bodyPr/>
                    <a:lstStyle/>
                    <a:p>
                      <a:pPr marL="269875" algn="r"/>
                      <a:r>
                        <a:rPr lang="ru-RU" sz="800" b="1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МАДОУ «Детский сад №1 «Ласточка»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latin typeface="Times New Roman"/>
                          <a:ea typeface="Calibri"/>
                        </a:rPr>
                        <a:t>Всероссийский смотр-конкурс образовательных организаций «Созвездие флагманов дошкольного образования»</a:t>
                      </a:r>
                      <a:endParaRPr lang="ru-RU" sz="800" b="1" dirty="0">
                        <a:latin typeface="Times New Roman"/>
                        <a:ea typeface="Calibri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ДОУ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2024 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победителя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algn="r"/>
                      <a:r>
                        <a:rPr lang="ru-RU" sz="800" b="1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Евраз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: Город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друзей-город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 идей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ДОУ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2024 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94">
                <a:tc>
                  <a:txBody>
                    <a:bodyPr/>
                    <a:lstStyle/>
                    <a:p>
                      <a:pPr algn="r"/>
                      <a:r>
                        <a:rPr lang="ru-RU" sz="800" b="1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Единый Национальный реестр ведущих образовательных 2022 – 2023 учебный год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ДОУ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2023г.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Сертификат участника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3933057"/>
          <a:ext cx="8496944" cy="3058930"/>
        </p:xfrm>
        <a:graphic>
          <a:graphicData uri="http://schemas.openxmlformats.org/drawingml/2006/table">
            <a:tbl>
              <a:tblPr/>
              <a:tblGrid>
                <a:gridCol w="432048"/>
                <a:gridCol w="1951687"/>
                <a:gridCol w="2797472"/>
                <a:gridCol w="1450270"/>
                <a:gridCol w="741216"/>
                <a:gridCol w="1124251"/>
              </a:tblGrid>
              <a:tr h="216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Наименование ОО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smtClean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МАДОУ «Детский сад №1 «Ласточка»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Муниципальный фестиваль мастер-классов «Есть идея»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Петрова А.Д.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январь 2024 г.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smtClean="0">
                          <a:latin typeface="Times New Roman"/>
                          <a:ea typeface="Times New Roman"/>
                        </a:rPr>
                        <a:t>Свидетельство участника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Сысоева О.С.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Гончарова Л.В.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Брезгина Т.И.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Писарева Н.В.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Муниципальный конкурс по Декоративно-прикладному искусству среди образовательных организаций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Гурьевского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 муниципального округа "Рождественские фантазии"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Мартынова Л.А.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Борисова А.А.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Курапова Г.В.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Петрова А.Д.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январь 2024г.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smtClean="0">
                          <a:latin typeface="Times New Roman"/>
                          <a:ea typeface="Times New Roman"/>
                        </a:rPr>
                        <a:t>Грамота участника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Быданова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М.С.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Цвяхова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Грамота 3 место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Сысоева О.С.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Гончарова Л.В.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Брезгина Т.И.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Грамота 1, 2 место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Муниципальный  конкурс «Воспитатель года России»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Быданова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М.С.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10.2023 г.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диплом 1 место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Муниципальный конкурс методических материалов «Методическая копилка», номинация «Воспитательное мероприятие « Сценарий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муз-театр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 мероприятия «Путешествие  по радуге»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Колмогорова Т.Л.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апрель, 2024 г.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грамота за </a:t>
                      </a:r>
                      <a:r>
                        <a:rPr lang="ru-RU" sz="800" b="1" dirty="0" err="1" smtClean="0">
                          <a:latin typeface="Times New Roman"/>
                          <a:ea typeface="Times New Roman"/>
                        </a:rPr>
                        <a:t>тучастие</a:t>
                      </a: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Муниципальные конкурсы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645024"/>
            <a:ext cx="3168352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Муниципальные конкурсы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учебном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700808"/>
          <a:ext cx="8496944" cy="504056"/>
        </p:xfrm>
        <a:graphic>
          <a:graphicData uri="http://schemas.openxmlformats.org/drawingml/2006/table">
            <a:tbl>
              <a:tblPr/>
              <a:tblGrid>
                <a:gridCol w="432048"/>
                <a:gridCol w="1951687"/>
                <a:gridCol w="2797472"/>
                <a:gridCol w="1450270"/>
                <a:gridCol w="741216"/>
                <a:gridCol w="1124251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Муниципального конкурса методических материалов педагогических работников «Методическая копилка», номинация «Воспитательное мероприятие» за работу «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Квест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- игра «Я люблю свою Родину- Россию ». 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Бобкова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2024 г.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Грамота участника</a:t>
                      </a:r>
                    </a:p>
                  </a:txBody>
                  <a:tcPr marL="40532" marR="4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420888"/>
          <a:ext cx="8496944" cy="3473540"/>
        </p:xfrm>
        <a:graphic>
          <a:graphicData uri="http://schemas.openxmlformats.org/drawingml/2006/table">
            <a:tbl>
              <a:tblPr/>
              <a:tblGrid>
                <a:gridCol w="432048"/>
                <a:gridCol w="1951687"/>
                <a:gridCol w="2797472"/>
                <a:gridCol w="1450269"/>
                <a:gridCol w="741216"/>
                <a:gridCol w="1124252"/>
              </a:tblGrid>
              <a:tr h="755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муниципальный фестиваль  мастер- классов для работников образовательных организаций «Есть идея!», изготовление броши «Цветок», 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Мартынова Л.А.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январь, 2024 г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Свидетельство участника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Муниципальный конкурс методических материалов педагогических работников «Методическая копилка», номинация «Воспитательное мероприятие» за работу «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Квест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- игра «Я люблю свою Родину- Россию ». 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Мартынова Л.А.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2024 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Грамота участника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Муниципальный конкурс «Методическая копилка», проект «Патриотизм останется в наследство»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Быданова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М.С.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Писарева Н.В.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2024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 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Муниципальный конкурс «Методическая копилка», опыт работы «Патриотизм останется в наследство»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Быданова М.С.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Писарева Н.В.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2024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99210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учебном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344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Региональные конкурсы профессионального мастерства</a:t>
            </a: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556793"/>
          <a:ext cx="8496943" cy="1971534"/>
        </p:xfrm>
        <a:graphic>
          <a:graphicData uri="http://schemas.openxmlformats.org/drawingml/2006/table">
            <a:tbl>
              <a:tblPr/>
              <a:tblGrid>
                <a:gridCol w="621746"/>
                <a:gridCol w="1760761"/>
                <a:gridCol w="2796028"/>
                <a:gridCol w="1449520"/>
                <a:gridCol w="832889"/>
                <a:gridCol w="1035999"/>
              </a:tblGrid>
              <a:tr h="205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Наименование ОО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Участник 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Сроки участия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Результат участия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9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Открытого  регионального конкурсного мероприятия образовательного портала «Золотой век»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12.12.2023г.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1-е 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27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ru-RU" sz="800" b="1" dirty="0">
                          <a:latin typeface="Times New Roman"/>
                          <a:ea typeface="Calibri"/>
                        </a:rPr>
                        <a:t>«Золотой век» Образовательный портал</a:t>
                      </a: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ru-RU" sz="800" b="1" dirty="0">
                          <a:latin typeface="Times New Roman"/>
                          <a:ea typeface="Calibri"/>
                        </a:rPr>
                        <a:t>Региональный конкурс мероприятий: «Лучшее оформление группы ДОУ».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Капитонова А.Б.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14.12.2023г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победителя 1-е 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Региональные конкурсы профессионального мастерства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3573016"/>
          <a:ext cx="8496944" cy="2804160"/>
        </p:xfrm>
        <a:graphic>
          <a:graphicData uri="http://schemas.openxmlformats.org/drawingml/2006/table">
            <a:tbl>
              <a:tblPr/>
              <a:tblGrid>
                <a:gridCol w="621746"/>
                <a:gridCol w="1760761"/>
                <a:gridCol w="2796027"/>
                <a:gridCol w="1449521"/>
                <a:gridCol w="832890"/>
                <a:gridCol w="1035999"/>
              </a:tblGrid>
              <a:tr h="120535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ru-RU" sz="800" b="1" dirty="0">
                          <a:latin typeface="Times New Roman"/>
                          <a:ea typeface="Calibri"/>
                        </a:rPr>
                        <a:t>«Золотой век» Образовательный портал.</a:t>
                      </a:r>
                    </a:p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Региональный конкурс мероприятий: «Волшебство своими руками».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Антонкина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Н.В.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14.12.2023г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победителя 2-е 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9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Региональный конкурс «Золотой век» Лучшая методическая разработка «</a:t>
                      </a: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Чуваш-Пай 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частица Кузбасса», 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Пирошкова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Петрова А.Д.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25.12.2023г.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 место</a:t>
                      </a: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484784"/>
          <a:ext cx="8568952" cy="3194894"/>
        </p:xfrm>
        <a:graphic>
          <a:graphicData uri="http://schemas.openxmlformats.org/drawingml/2006/table">
            <a:tbl>
              <a:tblPr/>
              <a:tblGrid>
                <a:gridCol w="627015"/>
                <a:gridCol w="1775682"/>
                <a:gridCol w="2819722"/>
                <a:gridCol w="1461805"/>
                <a:gridCol w="839949"/>
                <a:gridCol w="1044779"/>
              </a:tblGrid>
              <a:tr h="30204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Региональный конкурс «Воспитатель года России»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Быданова М.С.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12. 2023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диплом 1 место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9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Кузбасс-конкурс «Волшебница – Зима», номинация – декоративно-прикладное творчество  «искусница Зима»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Гончарова Л.В.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Сысоева О.С.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январь 2024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 место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25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- Региональный конкурс творческих работ среди воспитанников, учащихся и педагогических работников образовательных организаций " Космос  без границ" 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Мамулькина М.С.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апрель 2024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диплом , 1 место</a:t>
                      </a: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9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Региональный конкурс-выставка декоративно- прикладного творчества «Островок талантов»- 2024 г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Мартынова Л.А.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10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Всероссийские и международные конкурсы и проекты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556792"/>
          <a:ext cx="8568951" cy="5096482"/>
        </p:xfrm>
        <a:graphic>
          <a:graphicData uri="http://schemas.openxmlformats.org/drawingml/2006/table">
            <a:tbl>
              <a:tblPr/>
              <a:tblGrid>
                <a:gridCol w="627014"/>
                <a:gridCol w="1775681"/>
                <a:gridCol w="2819723"/>
                <a:gridCol w="1461806"/>
                <a:gridCol w="839949"/>
                <a:gridCol w="1044778"/>
              </a:tblGrid>
              <a:tr h="185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Наименование ОО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8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Всероссийского  конкурса профессионального мастерства среди педагогов «Сердце отдаю детям», 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Шкляева О.В.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1295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27.11.2023г.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1-й степени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65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ru-RU" sz="800" b="1" dirty="0">
                          <a:latin typeface="Times New Roman"/>
                          <a:ea typeface="Calibri"/>
                        </a:rPr>
                        <a:t>«Фонд 21 века»  Всероссийский педагогический  конкурс   «Моя лучшая методическая разработка».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Капитонова А.Б.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Антонкина Н.В.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Антонкина Н.В.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8070" indent="359410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17.11.2023г</a:t>
                      </a:r>
                    </a:p>
                    <a:p>
                      <a:pPr marL="1068070" indent="359410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31.08.2023 г.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победителя 2 ступени</a:t>
                      </a:r>
                    </a:p>
                    <a:p>
                      <a:pPr marL="1068070" indent="359410" algn="just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победителя 1ступени.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95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конкурс «Солнечный свет» «Методические разработки педагогов» «Народные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промыслы России»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 Всероссийский конкурс «Солнечный свет» «Методические разработки педагогов» «Чуваш- Пай частица Кузбасса»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Пирошкова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М.В.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Петрова А.Д.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26 декабря 2023г.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победитель 1 место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победитель 1 место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8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«Сердце отдаю детям» всероссийский конкурс 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Васюнина Е.В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27.11.2023г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1 степени</a:t>
                      </a:r>
                    </a:p>
                  </a:txBody>
                  <a:tcPr marL="30298" marR="30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10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Всероссийские и международные конкурсы и проекты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556792"/>
          <a:ext cx="8496945" cy="4219522"/>
        </p:xfrm>
        <a:graphic>
          <a:graphicData uri="http://schemas.openxmlformats.org/drawingml/2006/table">
            <a:tbl>
              <a:tblPr/>
              <a:tblGrid>
                <a:gridCol w="504056"/>
                <a:gridCol w="4412490"/>
                <a:gridCol w="1563961"/>
                <a:gridCol w="898648"/>
                <a:gridCol w="1117790"/>
              </a:tblGrid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педагогический конкурс «Калейдоскоп средств, методов и форм»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Быданова М.С.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25.12.2023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1 место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конкурс «Калейдоскоп средств, методов и форм», в номинации: «Конспект НОД с детьми дошкольного возраста», конкурсная работа: НОД « Веселая олимпийская математика».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Мамулькина М.С.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22.12.2023 г.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 место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конкурс «Апрель»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Номинация «Обобщение педагогического опыта»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Колмогорова Т.Л.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ноябрь, 2023 г.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2 место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педагогический конкурс «Апрель» .Декоративно- прикладное творчество «Подводный мир»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квиллинг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Мартынова Л.А.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02.10.2023г.                                                                                                                  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Победитель 1место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конкурс «Мой дом- Россия» номинация «Лучшая методическая разработка»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Мартынова Л.А.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декабрь 2023г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участник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педагогический конкурс «Апрель» Конспект НОД «Юные финансисты»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Мартынова Л.А.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21.09.2023г.                                                       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Победитель 1 место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конкурс «Сердце отдаю детям»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Конспект занятия « Путешествие на север»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Гончарова Л.В.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27.11 2023 г.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1 степени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конкурс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Методическая копилка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Гончарова Л.В.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12.2023 г.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1 степени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конкурс Солнечный свет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Кононова Т.В.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12.2023 г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Диплом 1 место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Всероссийский конкурс «Патриот России»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Писарева Н.В., Быданова М.С.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Шкляева О.В.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март, 2024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золотая медаль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конкурс дидактических материалов и пособий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Быданова М.С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Петрова А.Д.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Пирошкова М.с.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19.03.2024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2 степени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Всероссийский конкурс «Фонд 21 века», номинация «Мое лучшие мероприятие»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Конспект «Мама, папа, я – музыкальная семья»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Колмогорова Т.Л.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апрель, 2024 г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 победителя 1 степени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- Всероссийский конкурс педагогического мастерства «Методическая копилка -2024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Мамулькина М.С.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8апреля – 2мая 2024,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диплом, 1 степени</a:t>
                      </a:r>
                    </a:p>
                  </a:txBody>
                  <a:tcPr marL="34056" marR="3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9144000" cy="5040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2492896"/>
            <a:ext cx="3776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00594"/>
            <a:ext cx="878497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годового плана 2023 – 2024 года: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образования как приоритет профессиональной компетентности педагога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</a:t>
            </a:r>
            <a:r>
              <a:rPr kumimoji="0" lang="ru-RU" sz="20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задачи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оптимальные условия для перехода на ФОП ДО через систематическое методическое сопровождение педагогов.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Совершенствовать инфраструктуру и РППС с учетом требований ФГОС и ФОП ДО.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Активизация работы по формированию у дошкольников семейных ценностей через поиск и внедрение новых форм работы с родителями (законными представителями).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практику.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оптимальные условия для перехода на ФОП ДО через систематическое методическое сопровождение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7525344" cy="30777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течение года проводились семинары-практикумы по следующим темам: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2132857"/>
          <a:ext cx="8424936" cy="1727851"/>
        </p:xfrm>
        <a:graphic>
          <a:graphicData uri="http://schemas.openxmlformats.org/drawingml/2006/table">
            <a:tbl>
              <a:tblPr/>
              <a:tblGrid>
                <a:gridCol w="6048613"/>
                <a:gridCol w="1279969"/>
                <a:gridCol w="1096354"/>
              </a:tblGrid>
              <a:tr h="576063">
                <a:tc>
                  <a:txBody>
                    <a:bodyPr/>
                    <a:lstStyle/>
                    <a:p>
                      <a:pPr marL="6604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1000" b="1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действующий</a:t>
                      </a:r>
                      <a:r>
                        <a:rPr lang="ru-RU" sz="1000" b="1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семинар</a:t>
                      </a:r>
                      <a:r>
                        <a:rPr lang="ru-RU" sz="1000" b="1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«Федеральная</a:t>
                      </a:r>
                      <a:r>
                        <a:rPr lang="ru-RU" sz="1000" b="1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образовательная</a:t>
                      </a:r>
                      <a:r>
                        <a:rPr lang="ru-RU" sz="1000" b="1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программа</a:t>
                      </a:r>
                      <a:r>
                        <a:rPr lang="ru-RU" sz="1000" b="1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b="1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образования:</a:t>
                      </a:r>
                      <a:r>
                        <a:rPr lang="ru-RU" sz="1000" b="1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1000" b="1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и особенности организации образовательного процесса»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84">
                <a:tc>
                  <a:txBody>
                    <a:bodyPr/>
                    <a:lstStyle/>
                    <a:p>
                      <a:pPr marL="6604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«Содержание</a:t>
                      </a:r>
                      <a:r>
                        <a:rPr lang="en-US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разделов</a:t>
                      </a:r>
                      <a:r>
                        <a:rPr lang="en-US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en-US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ДО»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0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L="80645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«Педагогическая</a:t>
                      </a:r>
                      <a:r>
                        <a:rPr lang="ru-RU" sz="1000" spc="-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диагностика</a:t>
                      </a:r>
                      <a:r>
                        <a:rPr lang="ru-RU" sz="1000" spc="-4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достижения</a:t>
                      </a:r>
                      <a:r>
                        <a:rPr lang="ru-RU" sz="10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планируемых</a:t>
                      </a:r>
                      <a:r>
                        <a:rPr lang="ru-RU" sz="1000" spc="-4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результатов»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L="80645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«Планируемые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результаты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освоения</a:t>
                      </a:r>
                      <a:r>
                        <a:rPr lang="ru-RU" sz="1000" spc="-7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i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1000" i="1" spc="-10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ДО:</a:t>
                      </a:r>
                      <a:r>
                        <a:rPr lang="ru-RU" sz="1000" spc="26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младенческом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возрасте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году;</a:t>
                      </a:r>
                      <a:r>
                        <a:rPr lang="ru-RU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раннем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возрасте</a:t>
                      </a:r>
                      <a:r>
                        <a:rPr lang="ru-RU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годам»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Зам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 dirty="0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L="80645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«Планируемые</a:t>
                      </a:r>
                      <a:r>
                        <a:rPr lang="ru-RU" sz="10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результаты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освоения</a:t>
                      </a:r>
                      <a:r>
                        <a:rPr lang="ru-RU" sz="10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ru-RU" sz="10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0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 годам»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Зам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 dirty="0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3861049"/>
          <a:ext cx="8424936" cy="2997115"/>
        </p:xfrm>
        <a:graphic>
          <a:graphicData uri="http://schemas.openxmlformats.org/drawingml/2006/table">
            <a:tbl>
              <a:tblPr/>
              <a:tblGrid>
                <a:gridCol w="6048612"/>
                <a:gridCol w="1279970"/>
                <a:gridCol w="1096354"/>
              </a:tblGrid>
              <a:tr h="274217"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«Планируемые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результаты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освоения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годам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концу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возраста»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63">
                <a:tc>
                  <a:txBody>
                    <a:bodyPr/>
                    <a:lstStyle/>
                    <a:p>
                      <a:pPr marL="66040">
                        <a:lnSpc>
                          <a:spcPts val="12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«Организация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совместной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1000" spc="-17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500" i="1">
                          <a:latin typeface="Palatino Linotype"/>
                          <a:ea typeface="Times New Roman"/>
                        </a:rPr>
                        <a:t>ь</a:t>
                      </a:r>
                      <a:r>
                        <a:rPr lang="ru-RU" sz="500" i="1" spc="-105">
                          <a:latin typeface="Palatino Linotype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педагогом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другими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воспитанниками»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33">
                <a:tc>
                  <a:txBody>
                    <a:bodyPr/>
                    <a:lstStyle/>
                    <a:p>
                      <a:pPr marL="8064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«Роль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игры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развитии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детей»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35">
                <a:tc>
                  <a:txBody>
                    <a:bodyPr/>
                    <a:lstStyle/>
                    <a:p>
                      <a:pPr marL="8064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«Организация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первой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половине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дня,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прогулке,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второй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половине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дня»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5">
                <a:tc>
                  <a:txBody>
                    <a:bodyPr/>
                    <a:lstStyle/>
                    <a:p>
                      <a:pPr marL="6604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«Организация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занятия: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выбор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педагогом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содержания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педагогически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обоснованных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методов</a:t>
                      </a:r>
                      <a:r>
                        <a:rPr lang="ru-RU" sz="1000" spc="35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b="1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деятельности»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20"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ru-RU" sz="1000" spc="-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ru-RU" sz="1000" spc="-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ВМР </a:t>
                      </a:r>
                      <a:r>
                        <a:rPr lang="ru-RU" sz="1000" spc="-10" dirty="0"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63">
                <a:tc>
                  <a:txBody>
                    <a:bodyPr/>
                    <a:lstStyle/>
                    <a:p>
                      <a:pPr marL="66040">
                        <a:lnSpc>
                          <a:spcPts val="12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«Способы,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направления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поддержки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детской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инициативы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разных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возрастных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этапах»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 spc="-20"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17">
                <a:tc>
                  <a:txBody>
                    <a:bodyPr/>
                    <a:lstStyle/>
                    <a:p>
                      <a:pPr marL="66040">
                        <a:lnSpc>
                          <a:spcPts val="12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«Коррекционно-развивающая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детьми: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задачи,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содержание,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формы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организации»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63">
                <a:tc>
                  <a:txBody>
                    <a:bodyPr/>
                    <a:lstStyle/>
                    <a:p>
                      <a:pPr marL="6604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«Организация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ФОП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первой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второй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половине</a:t>
                      </a:r>
                      <a:r>
                        <a:rPr lang="ru-RU" sz="10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дня»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17">
                <a:tc>
                  <a:txBody>
                    <a:bodyPr/>
                    <a:lstStyle/>
                    <a:p>
                      <a:pPr marL="66040">
                        <a:lnSpc>
                          <a:spcPts val="126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en-US" sz="10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самостоятельной</a:t>
                      </a:r>
                      <a:r>
                        <a:rPr lang="en-US" sz="1000" spc="2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en-US" sz="10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10" dirty="0" err="1"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май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17">
                <a:tc>
                  <a:txBody>
                    <a:bodyPr/>
                    <a:lstStyle/>
                    <a:p>
                      <a:pPr marL="66040">
                        <a:lnSpc>
                          <a:spcPts val="126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en-US" sz="100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10" dirty="0" err="1">
                          <a:latin typeface="Times New Roman"/>
                          <a:ea typeface="Times New Roman"/>
                        </a:rPr>
                        <a:t>прогулки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май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Зам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 dirty="0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оптимальные условия для перехода на ФОП ДО через систематическое методическое сопровождение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060848"/>
            <a:ext cx="8928992" cy="98488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44826"/>
          <a:ext cx="8640959" cy="2700602"/>
        </p:xfrm>
        <a:graphic>
          <a:graphicData uri="http://schemas.openxmlformats.org/drawingml/2006/table">
            <a:tbl>
              <a:tblPr/>
              <a:tblGrid>
                <a:gridCol w="6203705"/>
                <a:gridCol w="1312789"/>
                <a:gridCol w="1124465"/>
              </a:tblGrid>
              <a:tr h="287298">
                <a:tc>
                  <a:txBody>
                    <a:bodyPr/>
                    <a:lstStyle/>
                    <a:p>
                      <a:pPr marL="6604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Семинар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«Федеральная</a:t>
                      </a:r>
                      <a:r>
                        <a:rPr lang="ru-RU" sz="1000" b="1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рабочая</a:t>
                      </a:r>
                      <a:r>
                        <a:rPr lang="ru-RU" sz="1000" b="1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программа:</a:t>
                      </a:r>
                      <a:r>
                        <a:rPr lang="ru-RU" sz="1000" b="1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структура</a:t>
                      </a:r>
                      <a:r>
                        <a:rPr lang="ru-RU" sz="1000" b="1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b="1" spc="-2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spc="-10">
                          <a:latin typeface="Times New Roman"/>
                          <a:ea typeface="Times New Roman"/>
                        </a:rPr>
                        <a:t>содержание»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8"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«Семь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направлений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содержании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воспитательной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0">
                          <a:latin typeface="Times New Roman"/>
                          <a:ea typeface="Times New Roman"/>
                        </a:rPr>
                        <a:t>ДОО»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8">
                <a:tc>
                  <a:txBody>
                    <a:bodyPr/>
                    <a:lstStyle/>
                    <a:p>
                      <a:pPr marL="8064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«Патриотическое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ценности: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Родина,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природа»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8">
                <a:tc>
                  <a:txBody>
                    <a:bodyPr/>
                    <a:lstStyle/>
                    <a:p>
                      <a:pPr marL="8064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«Духовно-</a:t>
                      </a:r>
                      <a:r>
                        <a:rPr lang="ru-RU" sz="1000" spc="-5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нравственное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ценности: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жизнь,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милосердие,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добро»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8">
                <a:tc>
                  <a:txBody>
                    <a:bodyPr/>
                    <a:lstStyle/>
                    <a:p>
                      <a:pPr marL="80645">
                        <a:lnSpc>
                          <a:spcPts val="12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«Социальное</a:t>
                      </a:r>
                      <a:r>
                        <a:rPr lang="ru-RU" sz="1000" spc="-5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ценности:</a:t>
                      </a:r>
                      <a:r>
                        <a:rPr lang="ru-RU" sz="1000" spc="-3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человек,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семья,</a:t>
                      </a:r>
                      <a:r>
                        <a:rPr lang="ru-RU" sz="1000" spc="-5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дружба,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сотрудничество»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8">
                <a:tc>
                  <a:txBody>
                    <a:bodyPr/>
                    <a:lstStyle/>
                    <a:p>
                      <a:pPr marL="80645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«Познавательное</a:t>
                      </a:r>
                      <a:r>
                        <a:rPr lang="ru-RU" sz="1000" spc="-6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5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5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ценность: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познание»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8">
                <a:tc>
                  <a:txBody>
                    <a:bodyPr/>
                    <a:lstStyle/>
                    <a:p>
                      <a:pPr marL="8064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«Физическое</a:t>
                      </a:r>
                      <a:r>
                        <a:rPr lang="ru-RU" sz="1000" spc="-5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оздоровительное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ценности: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здоровье,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жизнь»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8">
                <a:tc>
                  <a:txBody>
                    <a:bodyPr/>
                    <a:lstStyle/>
                    <a:p>
                      <a:pPr marL="6604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«Трудовое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ценность:</a:t>
                      </a:r>
                      <a:r>
                        <a:rPr lang="ru-RU" sz="1000" spc="-3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труд»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 spc="-20"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Зам.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8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Эстетическое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направление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воспитания,</a:t>
                      </a:r>
                      <a:r>
                        <a:rPr lang="ru-RU" sz="1000" spc="-4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ценности: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культура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4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10">
                          <a:latin typeface="Times New Roman"/>
                          <a:ea typeface="Times New Roman"/>
                        </a:rPr>
                        <a:t>красота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spc="-10"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Зам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en-US" sz="10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0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spc="-25" dirty="0">
                          <a:latin typeface="Times New Roman"/>
                          <a:ea typeface="Times New Roman"/>
                        </a:rPr>
                        <a:t>ВМР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инфраструктуру и РППС с учетом требований ФГОС и ФОП ДО.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9512" y="2007130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РППС в МАДОУ «Детский сад № 1 «Ласточка» выполняет образовательную, развивающую, воспитывающую, стимулирующую функции. В процессе перехода ребенка из одного возрастного периода в другой все компоненты (игрушки, оборудование, мебель и прочие материалы) РППС меняются, обновляются и пополняются. Т.О. среда в детском саду: содержательно-насыщенная, трансформируемая, полифункциональная, вариативная, доступная и безопасная.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Наполняемость РППС соответствует требованиям по обеспечению надежности и безопасности в соответствии с санитарно-эпидемиологическими правилами и нормами, а также правилами пожарной безопасности, оснащенных большим количеством развивающих материалов.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предметы и материалы доступны детям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РППС обновляется в соответствии ФОП ДО и по реализации лексических тем согласно образовательным областям.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Педагогами проводится большая творческая работа по оформлению игрового пространства и обеспечению надлежащих условий для формирования личностных качеств дошкольников.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№3 </a:t>
            </a: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Активизация работы по формированию у дошкольников семейных ценностей через поиск и внедрение новых форм работы с родителями (законными представителями).</a:t>
            </a:r>
          </a:p>
          <a:p>
            <a:r>
              <a:rPr lang="ru-RU" sz="1600" dirty="0" smtClean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628800"/>
            <a:ext cx="88569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этой целью, в течение всего учебного года ежемесячно проводились мероприятия на всех группах ДОУ, на сайте оформлена страница «Год семьи», которая постоянно пополняется. В мае 2024 г. проведен педагогический совет на тему «Семья и семейные ценности», где педагоги и специалисты ДОУ поделились опытом и достижениями в рамках воспитательной и образовательной деятельности по данному направлению.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Педагогический совет: «Семья и семейные ценности»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Доклады сотрудников: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Краткосрочный Фестиваль семейных сказок», Сысоева Р.С, Гончарова Л.В.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Опыт работы «Семейные традиции – «Это у нас семейное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Петрова А.Д,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Пирошкова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Антонкина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Н.В., Капитонова А.Б.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Семейная гостиная «Моя семья – моя радость», Писарева Н.В., Шкляева О.В.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Пресс-конференция «ПРО ШКОЛУ», Писарева Н.В., Шкляева О.В.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Капсула времени «Письмо себе как члену большой семьи», Мартынова Л.А.,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Бобкова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Большое внимание было уделено детско-родительским акциям: «Читаем дома», «Герб семьи». Совместное чтение сближает взрослых и детей, стимулирует и наполняет содержанием редкие и радостные минуты духовного общения, воспитывает в ребёнке доброе и любящее сердце.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работе с родителями использовали следующие формы работы: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Семейная гостиница для многодетных семей «Моя семья – моя радость»;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облегчения адаптации детей к школе была проведена "Первая детская пресс-конференция "ПРО ШКОЛУ", посвященная вопросам школьной жизни. 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практику удаленной работы.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988840"/>
            <a:ext cx="878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Заочное обучение сотрудников 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Кудинова Д.Э.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Аттестовалась в учебном году: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Быданова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М.С. (первая квалификационная категория),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Курсы повышения квалификации прошли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сотрудники: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– ключевые компетенции 2023: новая федеральная образовательная программа дошкольного образования; инклюзия; новые методические сервисы и мероприятия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144 ч, коллектив детского сада, 2023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Участие образовательных организаций в очных и заочных семинарах, форумах,  конференциях  в течение 2023- 2024 учебного года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pPr marL="342900" indent="-342900"/>
            <a:endParaRPr lang="ru-RU" b="1" i="1" dirty="0" smtClean="0"/>
          </a:p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4869160"/>
          <a:ext cx="8280920" cy="1593565"/>
        </p:xfrm>
        <a:graphic>
          <a:graphicData uri="http://schemas.openxmlformats.org/drawingml/2006/table">
            <a:tbl>
              <a:tblPr/>
              <a:tblGrid>
                <a:gridCol w="526644"/>
                <a:gridCol w="3969858"/>
                <a:gridCol w="1471636"/>
                <a:gridCol w="2312782"/>
              </a:tblGrid>
              <a:tr h="361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Наименование события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Дата 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ФИО участников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3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Сертификат за участие в августовском педагогическом совет «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Виртуальная экскурсия, как ресурс формирования духовно-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нравственных ценностей дошкольника»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24-29 августа 2023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Шкляева Ольга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Писарева Наталья Владимировна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3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Сертификат за участие в августовском педагогическом совете «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Мини-музей «Русская изба - средство развития патриотического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воспитания детей дошкольного возраста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24-29 августа 2023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Петрова Анастасия Дмитриевна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практику удаленной работы.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72816"/>
            <a:ext cx="896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образовательных организаций в очных и заочных семинарах, форумах,  конференциях  в течение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2023- 2024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2564904"/>
          <a:ext cx="8472263" cy="3340296"/>
        </p:xfrm>
        <a:graphic>
          <a:graphicData uri="http://schemas.openxmlformats.org/drawingml/2006/table">
            <a:tbl>
              <a:tblPr/>
              <a:tblGrid>
                <a:gridCol w="216024"/>
                <a:gridCol w="4384375"/>
                <a:gridCol w="1505641"/>
                <a:gridCol w="2366223"/>
              </a:tblGrid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Муниципальный семинар-практикум «Основные направления стратегии развития системы дополнительного муниципальном округе» (6 ч.) (Сертификат)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19.02.2024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Пирошкова Мария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Капитонова Александра Борисовна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23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Региональная стажировочная площадка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«Формирование личностного потенциала дошкольников в условиях реализации ФОП ДО» (сертификат)</a:t>
                      </a: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2024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Пирошкова Мария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Капитонова Александра Борисовна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Бобкова Ольга Александровна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Петрова Анастасия Дмитриевна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>
                          <a:latin typeface="Times New Roman"/>
                          <a:ea typeface="Calibri"/>
                        </a:rPr>
                        <a:t>Всероссийский форум «воспитатели России: неделя дошкольного образования в Чеченской республики»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16.02.2024 г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Быданова Марина Сергеевна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>
                          <a:latin typeface="Times New Roman"/>
                          <a:ea typeface="Calibri"/>
                        </a:rPr>
                        <a:t>Всероссийский онлайн-семинар «Профессия будущего  - детям дошкольного возраста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16.01.2024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Бобкова Ольга Александровна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Всероссийский форум «Методист. Образование»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23.04.2024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Бобкова Ольга Александровна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Всероссийский вебинар «Готовность ребенка к школе: зона ответственности детского сада»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12.03.2024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Бобкова Ольга Александровна 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Всероссийский онлайн-семинар «Проектная деятельность с дошкольного возраста: потенциал, воплощение, реализация»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06.02.2024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</a:rPr>
                        <a:t>Бобкова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 Ольга Александровна</a:t>
                      </a: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текущем учебном году продолжалась работа наставничества. Наставник в этом году Шкляева Ольга Владимировна. В соответствии с положением составляли персонализированный план работы.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6021288"/>
            <a:ext cx="87849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текущем учебном году продолжалась работа наставничества. Наставник в этом году Шкляева Ольга Владимировна. В соответствии с положением составляли персонализированный план работы.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качества образования дошкольников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799682" y="76573"/>
            <a:ext cx="2420888" cy="2267743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512" y="764704"/>
            <a:ext cx="6696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 целью повышения эффективности работы по сохранению и укреплению здоровья воспитанников в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учебном году были организованы следующие мероприятия: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Сдача норм Всероссийского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спортивного комплекса ГТО;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муниципальных соревнованиях «Кузбасская дошкольная лига спорта»;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 открытой Всероссийской массовой лыжной гонке «Лыжня России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2024»;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проведение на базе ДОУ Малых олимпийских игр;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Массовое спортивное мероприятие на уровне ДОУ «Неделя здоровья»;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областной олимпиаде «Здоровое поколение».</a:t>
            </a:r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3356992"/>
            <a:ext cx="871296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и речевое развитие детей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период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2023-2024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учебный год были организованы и проведены следующие мероприятия: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Серия мероприятий по темам: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«Блокадный хлеб»;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«День Земли»;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Эколята-защитники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природы»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Акция «Георгиевская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лента»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Акция «Свеча Памяти»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космонавтики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муниципальном чемпионате «Профи дети».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театральной постановки на уровне ДОУ «Красная шапочка»;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выставок и тематических уголков;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утренниках;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творческих конкурсах.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2675</Words>
  <Application>Microsoft Office PowerPoint</Application>
  <PresentationFormat>Экран (4:3)</PresentationFormat>
  <Paragraphs>458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2022-05-31T05:13:38Z</dcterms:created>
  <dcterms:modified xsi:type="dcterms:W3CDTF">2024-06-06T04:50:42Z</dcterms:modified>
</cp:coreProperties>
</file>