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3" r:id="rId13"/>
    <p:sldId id="268" r:id="rId14"/>
    <p:sldId id="269" r:id="rId15"/>
    <p:sldId id="270" r:id="rId16"/>
    <p:sldId id="271" r:id="rId17"/>
    <p:sldId id="274" r:id="rId18"/>
    <p:sldId id="275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36" autoAdjust="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физическое развитие</c:v>
                </c:pt>
                <c:pt idx="1">
                  <c:v>социально-коммуникативное развитие</c:v>
                </c:pt>
                <c:pt idx="2">
                  <c:v>познавательное развитие</c:v>
                </c:pt>
                <c:pt idx="3">
                  <c:v>речевое развитие</c:v>
                </c:pt>
                <c:pt idx="4">
                  <c:v>художественно-эстетическое развитие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0.91</c:v>
                </c:pt>
                <c:pt idx="1">
                  <c:v>0.91</c:v>
                </c:pt>
                <c:pt idx="2">
                  <c:v>0.93</c:v>
                </c:pt>
                <c:pt idx="3">
                  <c:v>0.8</c:v>
                </c:pt>
                <c:pt idx="4">
                  <c:v>0.94000000000000061</c:v>
                </c:pt>
              </c:numCache>
            </c:numRef>
          </c:val>
        </c:ser>
        <c:firstSliceAng val="0"/>
      </c:pieChart>
    </c:plotArea>
    <c:legend>
      <c:legendPos val="tr"/>
      <c:layout>
        <c:manualLayout>
          <c:xMode val="edge"/>
          <c:yMode val="edge"/>
          <c:x val="0.62972516942561962"/>
          <c:y val="9.6205359898283174E-2"/>
          <c:w val="0.36835777304937212"/>
          <c:h val="0.9037946401017169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2021-2022 учебный год</c:v>
                </c:pt>
              </c:strCache>
            </c:strRef>
          </c:tx>
          <c:explosion val="2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Низкий</c:v>
                </c:pt>
                <c:pt idx="1">
                  <c:v>Высокий</c:v>
                </c:pt>
                <c:pt idx="2">
                  <c:v>Средний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</c:v>
                </c:pt>
                <c:pt idx="1">
                  <c:v>0.5</c:v>
                </c:pt>
                <c:pt idx="2">
                  <c:v>0.4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26D39-0736-406D-96ED-613FEFB382CA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35602-BE92-4E5A-8F9F-BA3BE658B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5602-BE92-4E5A-8F9F-BA3BE658B4F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5602-BE92-4E5A-8F9F-BA3BE658B4F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5602-BE92-4E5A-8F9F-BA3BE658B4F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3506-57E0-44F1-BF00-668470BA750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3506-57E0-44F1-BF00-668470BA750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AEA4B-5A57-482A-8A06-A2DB564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188640"/>
            <a:ext cx="6336704" cy="52322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«Детский сад комбинированного вида №1 «Ласточка» 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2348880"/>
            <a:ext cx="6552728" cy="156966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Аналитический отчет о реализации годового плана работы ДОУ </a:t>
            </a: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2022-2023 учебный год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038887" y="5988278"/>
            <a:ext cx="3066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Гурьевский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муниципальный округ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2023г.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260648"/>
            <a:ext cx="8928992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качества образования дошкольников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895926"/>
            <a:ext cx="89644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799682" y="76573"/>
            <a:ext cx="2420888" cy="2267743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79512" y="656982"/>
            <a:ext cx="6696744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 целью повышения эффективности работы по сохранению и укреплению здоровья воспитанников в 2022-2023 учебном году были организованы следующие мероприятия: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Сдача норм Всероссийского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спортивного комплекса ГТО;</a:t>
            </a:r>
          </a:p>
          <a:p>
            <a:pPr lvl="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Участие в муниципальных соревнованиях «Кузбасская дошкольная лига спорта»;</a:t>
            </a:r>
          </a:p>
          <a:p>
            <a:pPr lvl="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Участие в  открытой Всероссийской массовой лыжной гонке «Лыжня России – 2023»;</a:t>
            </a:r>
          </a:p>
          <a:p>
            <a:pPr lvl="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Участие педагогов во Всероссийской акции «10 000 шагов на пути к здоровью»;</a:t>
            </a:r>
          </a:p>
          <a:p>
            <a:pPr lvl="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Организация и проведение на базе ДОУ Малых олимпийских игр;</a:t>
            </a:r>
          </a:p>
          <a:p>
            <a:pPr lvl="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Массовое спортивное мероприятие на уровне ДОУ «Неделя здоровья»;</a:t>
            </a:r>
          </a:p>
          <a:p>
            <a:pPr lvl="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Участие в областной олимпиаде «Здоровое поколение».</a:t>
            </a:r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51520" y="3464714"/>
            <a:ext cx="871296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Познавательное и речевое развитие детей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период 2022-2023 учебный год были организованы и проведены следующие мероприятия: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Серия мероприятий по темам: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«Блокадный хлеб»;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«День Земли»;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Эколята-защитники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природы»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Акция «Георгиевская лента»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День космонавтики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муниципальном чемпионате «Профи дети».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 – эстетическое развитие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 театральной постановки на уровне ДОУ «Красная шапочка»;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Оформление выставок и тематических уголков;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утренниках;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творческих конкурсах.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260648"/>
            <a:ext cx="8928992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 мониторинга за период 2021-2022 учебного года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895926"/>
            <a:ext cx="89644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581125" y="2295129"/>
            <a:ext cx="6858001" cy="2267743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/>
          <p:nvPr/>
        </p:nvGraphicFramePr>
        <p:xfrm>
          <a:off x="179512" y="1196752"/>
          <a:ext cx="662473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260648"/>
            <a:ext cx="8928992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Готовность детей к школе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895926"/>
            <a:ext cx="89644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581125" y="2295129"/>
            <a:ext cx="6858001" cy="2267743"/>
          </a:xfrm>
          <a:prstGeom prst="rect">
            <a:avLst/>
          </a:prstGeom>
          <a:noFill/>
        </p:spPr>
      </p:pic>
      <p:graphicFrame>
        <p:nvGraphicFramePr>
          <p:cNvPr id="8" name="Диаграмма 7"/>
          <p:cNvGraphicFramePr/>
          <p:nvPr/>
        </p:nvGraphicFramePr>
        <p:xfrm>
          <a:off x="179512" y="1484784"/>
          <a:ext cx="66247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821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2022-2023 учебном году педагогический коллектив и воспитанники ДОУ приняли участие в различных международных всероссийских, республиканских, районных, мероприятиях.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04056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1844824"/>
          <a:ext cx="8856983" cy="4896544"/>
        </p:xfrm>
        <a:graphic>
          <a:graphicData uri="http://schemas.openxmlformats.org/drawingml/2006/table">
            <a:tbl>
              <a:tblPr/>
              <a:tblGrid>
                <a:gridCol w="271356"/>
                <a:gridCol w="2290162"/>
                <a:gridCol w="2290162"/>
                <a:gridCol w="1774053"/>
                <a:gridCol w="940266"/>
                <a:gridCol w="1290984"/>
              </a:tblGrid>
              <a:tr h="6137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000" b="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000" b="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900" b="0" dirty="0">
                        <a:latin typeface="Times New Roman"/>
                        <a:ea typeface="Times New Roman"/>
                      </a:endParaRPr>
                    </a:p>
                  </a:txBody>
                  <a:tcPr marL="58279" marR="58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Наименование проекта/ конкурса</a:t>
                      </a:r>
                      <a:endParaRPr lang="ru-RU" sz="900" b="0">
                        <a:latin typeface="Times New Roman"/>
                        <a:ea typeface="Times New Roman"/>
                      </a:endParaRPr>
                    </a:p>
                  </a:txBody>
                  <a:tcPr marL="58279" marR="58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0">
                        <a:latin typeface="Times New Roman"/>
                        <a:ea typeface="Times New Roman"/>
                      </a:endParaRPr>
                    </a:p>
                  </a:txBody>
                  <a:tcPr marL="58279" marR="58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Участник </a:t>
                      </a:r>
                      <a:endParaRPr lang="ru-RU" sz="900" b="0">
                        <a:latin typeface="Times New Roman"/>
                        <a:ea typeface="Times New Roman"/>
                      </a:endParaRPr>
                    </a:p>
                  </a:txBody>
                  <a:tcPr marL="58279" marR="58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Сроки участия</a:t>
                      </a:r>
                      <a:endParaRPr lang="ru-RU" sz="900" b="0">
                        <a:latin typeface="Times New Roman"/>
                        <a:ea typeface="Times New Roman"/>
                      </a:endParaRPr>
                    </a:p>
                  </a:txBody>
                  <a:tcPr marL="58279" marR="58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Результат участия</a:t>
                      </a:r>
                      <a:endParaRPr lang="ru-RU" sz="900" b="0" dirty="0">
                        <a:latin typeface="Times New Roman"/>
                        <a:ea typeface="Times New Roman"/>
                      </a:endParaRPr>
                    </a:p>
                  </a:txBody>
                  <a:tcPr marL="58279" marR="58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070">
                <a:tc>
                  <a:txBody>
                    <a:bodyPr/>
                    <a:lstStyle/>
                    <a:p>
                      <a:pPr marL="727710" indent="359410" algn="just">
                        <a:spcAft>
                          <a:spcPts val="0"/>
                        </a:spcAft>
                      </a:pPr>
                      <a:endParaRPr lang="ru-RU" sz="900" b="0" dirty="0">
                        <a:latin typeface="Times New Roman"/>
                        <a:ea typeface="Times New Roman"/>
                      </a:endParaRPr>
                    </a:p>
                    <a:p>
                      <a:pPr marR="165735">
                        <a:spcAft>
                          <a:spcPts val="0"/>
                        </a:spcAft>
                      </a:pPr>
                      <a:r>
                        <a:rPr lang="ru-RU" sz="900" b="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8279" marR="58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МАДОУ «Детский сад №1 «Ласточка»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Всероссийский смотр-конкурс образовательных организаций "Гордость отечественного образования"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ДОУ</a:t>
                      </a:r>
                      <a:endParaRPr lang="ru-RU" sz="12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2023г.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Диплом победителя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611">
                <a:tc>
                  <a:txBody>
                    <a:bodyPr/>
                    <a:lstStyle/>
                    <a:p>
                      <a:pPr marL="727710" indent="359410" algn="just">
                        <a:spcAft>
                          <a:spcPts val="0"/>
                        </a:spcAft>
                      </a:pPr>
                      <a:endParaRPr lang="ru-RU" sz="900" b="0">
                        <a:latin typeface="Times New Roman"/>
                        <a:ea typeface="Times New Roman"/>
                      </a:endParaRPr>
                    </a:p>
                    <a:p>
                      <a:pPr algn="just"/>
                      <a:r>
                        <a:rPr lang="ru-RU" sz="1000" b="0">
                          <a:latin typeface="Times New Roman"/>
                          <a:ea typeface="Calibri"/>
                        </a:rPr>
                        <a:t>2</a:t>
                      </a:r>
                      <a:endParaRPr lang="ru-RU" sz="900" b="0">
                        <a:latin typeface="Times New Roman"/>
                        <a:ea typeface="Calibri"/>
                      </a:endParaRPr>
                    </a:p>
                  </a:txBody>
                  <a:tcPr marL="58279" marR="58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Евраз: Город друзей-город идей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ДОУ</a:t>
                      </a:r>
                      <a:endParaRPr lang="ru-RU" sz="12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2023г.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Участие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070">
                <a:tc>
                  <a:txBody>
                    <a:bodyPr/>
                    <a:lstStyle/>
                    <a:p>
                      <a:pPr algn="just"/>
                      <a:r>
                        <a:rPr lang="ru-RU" sz="1000" b="0">
                          <a:latin typeface="Times New Roman"/>
                          <a:ea typeface="Calibri"/>
                        </a:rPr>
                        <a:t>3</a:t>
                      </a:r>
                      <a:endParaRPr lang="ru-RU" sz="900" b="0">
                        <a:latin typeface="Times New Roman"/>
                        <a:ea typeface="Calibri"/>
                      </a:endParaRPr>
                    </a:p>
                  </a:txBody>
                  <a:tcPr marL="58279" marR="58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Единый Национальный реестр ведущих образовательных 2022 – 2023 учебный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ДОУ</a:t>
                      </a:r>
                      <a:endParaRPr lang="ru-RU" sz="12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2023г.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Сертификат участника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9512" y="12687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Грантовые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конкурсы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821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2022-2023 учебном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году педагогический коллектив и воспитанники ДОУ приняли участие в различных международных всероссийских, республиканских, районных, мероприятиях.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04056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7504" y="11247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Муниципальные конкурсы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3" y="1628801"/>
          <a:ext cx="8928993" cy="5229200"/>
        </p:xfrm>
        <a:graphic>
          <a:graphicData uri="http://schemas.openxmlformats.org/drawingml/2006/table">
            <a:tbl>
              <a:tblPr/>
              <a:tblGrid>
                <a:gridCol w="266191"/>
                <a:gridCol w="2487170"/>
                <a:gridCol w="2487170"/>
                <a:gridCol w="1667279"/>
                <a:gridCol w="1069733"/>
                <a:gridCol w="951450"/>
              </a:tblGrid>
              <a:tr h="5792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100" b="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100" b="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100" b="0" dirty="0">
                        <a:latin typeface="Times New Roman"/>
                        <a:ea typeface="Times New Roman"/>
                      </a:endParaRPr>
                    </a:p>
                  </a:txBody>
                  <a:tcPr marL="52021" marR="52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</a:rPr>
                        <a:t>Наименование проекта/ конкурса</a:t>
                      </a:r>
                    </a:p>
                  </a:txBody>
                  <a:tcPr marL="52021" marR="52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latin typeface="Times New Roman"/>
                        <a:ea typeface="Times New Roman"/>
                      </a:endParaRPr>
                    </a:p>
                  </a:txBody>
                  <a:tcPr marL="52021" marR="52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Times New Roman"/>
                        </a:rPr>
                        <a:t>Участник </a:t>
                      </a:r>
                    </a:p>
                  </a:txBody>
                  <a:tcPr marL="52021" marR="52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Times New Roman"/>
                        </a:rPr>
                        <a:t>Сроки участия</a:t>
                      </a:r>
                    </a:p>
                  </a:txBody>
                  <a:tcPr marL="52021" marR="52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</a:rPr>
                        <a:t>Результат участия</a:t>
                      </a:r>
                    </a:p>
                  </a:txBody>
                  <a:tcPr marL="52021" marR="52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МАДОУ «Детский сад №1 «Ласточка»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Муниципальный фестиваль мастер-классов «Есть идея»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Петрова А.Д.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январь 2023г.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Свидетельство участника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Шкляева О.В.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Сысоева О.С.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Гончарова Л.В.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Брезгина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Т.И.</a:t>
                      </a:r>
                      <a:endParaRPr lang="ru-RU" sz="105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Писарева Н.В.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Муниципальный конкурс по Декоративно-прикладному искусству среди образовательных организаций </a:t>
                      </a:r>
                      <a:r>
                        <a:rPr lang="ru-RU" sz="1050" b="1" dirty="0" err="1">
                          <a:latin typeface="Times New Roman"/>
                          <a:ea typeface="Calibri"/>
                        </a:rPr>
                        <a:t>Гурьевского</a:t>
                      </a: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 муниципального округа "Рождественские фантазии"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Мартынова Л.А.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Борисова А.А.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Курапова Г.В.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Петрова А.Д.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январь 2023г.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Грамота участника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Быданова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М.С.</a:t>
                      </a:r>
                      <a:endParaRPr lang="ru-RU" sz="1050" b="1" dirty="0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Цвяхова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О.В.</a:t>
                      </a:r>
                      <a:endParaRPr lang="ru-RU" sz="105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Грамота 3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Сысоева О.С.</a:t>
                      </a:r>
                      <a:endParaRPr lang="ru-RU" sz="1050" b="1" dirty="0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Гончарова Л.В.</a:t>
                      </a:r>
                      <a:endParaRPr lang="ru-RU" sz="1050" b="1" dirty="0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Брезгина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Т.И.</a:t>
                      </a:r>
                      <a:endParaRPr lang="ru-RU" sz="1050" b="1" dirty="0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Шкляева О.В.</a:t>
                      </a:r>
                      <a:endParaRPr lang="ru-RU" sz="105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Грамота 1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Муниципальный конкурс в рамках районного методического объединения «Информационный уголок для родителей»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Ряскина В.Ф.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14.11.2022г.</a:t>
                      </a:r>
                      <a:endParaRPr lang="ru-RU" sz="105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Сертификат участника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821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2021-2022 учебном году педагогический коллектив и воспитанники ДОУ приняли участие в различных международных всероссийских, республиканских, районных, мероприятиях.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04056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7504" y="1199455"/>
            <a:ext cx="53444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Региональные конкурсы профессионального мастерства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5009" y="1556791"/>
          <a:ext cx="8821486" cy="5241955"/>
        </p:xfrm>
        <a:graphic>
          <a:graphicData uri="http://schemas.openxmlformats.org/drawingml/2006/table">
            <a:tbl>
              <a:tblPr/>
              <a:tblGrid>
                <a:gridCol w="207784"/>
                <a:gridCol w="2380167"/>
                <a:gridCol w="2380167"/>
                <a:gridCol w="2087200"/>
                <a:gridCol w="830065"/>
                <a:gridCol w="936103"/>
              </a:tblGrid>
              <a:tr h="5667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100" b="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100" b="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100" b="0" dirty="0">
                        <a:latin typeface="Times New Roman"/>
                        <a:ea typeface="Times New Roman"/>
                      </a:endParaRPr>
                    </a:p>
                  </a:txBody>
                  <a:tcPr marL="27789" marR="27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</a:rPr>
                        <a:t>Наименование проекта/ конкурса</a:t>
                      </a:r>
                    </a:p>
                  </a:txBody>
                  <a:tcPr marL="27789" marR="27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latin typeface="Times New Roman"/>
                        <a:ea typeface="Times New Roman"/>
                      </a:endParaRPr>
                    </a:p>
                  </a:txBody>
                  <a:tcPr marL="27789" marR="27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Times New Roman"/>
                        </a:rPr>
                        <a:t>Участник </a:t>
                      </a:r>
                    </a:p>
                  </a:txBody>
                  <a:tcPr marL="27789" marR="27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Times New Roman"/>
                        </a:rPr>
                        <a:t>Сроки участия</a:t>
                      </a:r>
                    </a:p>
                  </a:txBody>
                  <a:tcPr marL="27789" marR="27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Times New Roman"/>
                        </a:rPr>
                        <a:t>Результат участия</a:t>
                      </a:r>
                    </a:p>
                  </a:txBody>
                  <a:tcPr marL="27789" marR="27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29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МАДОУ «Детский сад №1 «Ласточка»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Times New Roman"/>
                          <a:ea typeface="Calibri"/>
                        </a:rPr>
                        <a:t>XXIV</a:t>
                      </a:r>
                      <a:r>
                        <a:rPr lang="ru-RU" sz="1050" b="1">
                          <a:latin typeface="Times New Roman"/>
                          <a:ea typeface="Calibri"/>
                        </a:rPr>
                        <a:t> областной конкурс здоровьесберегающих программ и методических разработок «Школа здоровья-2022»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Арнгольд В.Е.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Писарева Н.В.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Шкляева О.В.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03.10.2022г.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Диплом 2 место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9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Региональной конкурс, «МОЯ ПРОФЕССИЯ!». Номинация «видеоролик»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Нарышева Е.В.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07.10.2022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Диплом 3 место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9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Региональный конкурс «Дошколенок Кузбасса»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Колмогорова Т.Л.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февраль 2023г.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Сертификат участника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8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Региональный педагогический центр «Кузбасс-конкурс» «Дивная осень»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Колмогорова Т.Л.</a:t>
                      </a:r>
                      <a:endParaRPr lang="ru-RU" sz="105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ноябрь 2022г.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Диплом 1 место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28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Петрова А.Д.</a:t>
                      </a:r>
                      <a:endParaRPr lang="ru-RU" sz="105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Диплом 2 место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82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Региональный «Кузбасс-конкурс» «Сказочная зима»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Писарева Н.В.</a:t>
                      </a:r>
                      <a:endParaRPr lang="ru-RU" sz="1050" b="1" dirty="0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Сысоева О.С.</a:t>
                      </a:r>
                      <a:endParaRPr lang="ru-RU" sz="1050" b="1" dirty="0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Гончарова Л.В.</a:t>
                      </a:r>
                      <a:endParaRPr lang="ru-RU" sz="105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январь 2023г.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Грамота 1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9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Региональный педагогический центр «Кузбасс-конкурс» «Осенний базар»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Антонкина Н.В.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ноябрь 2022г.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Грамота 1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9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Региональный педагогический центр «Кузбасс-конкурс» «Национальное достояние»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2022г.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Диплом 1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821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2021-2022 учебном году педагогический коллектив и воспитанники ДОУ приняли участие в различных международных всероссийских, республиканских, районных, мероприятиях.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04056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7504" y="1199455"/>
            <a:ext cx="51026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Всероссийские и международные конкурсы и проекты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1632633"/>
          <a:ext cx="8784976" cy="5317118"/>
        </p:xfrm>
        <a:graphic>
          <a:graphicData uri="http://schemas.openxmlformats.org/drawingml/2006/table">
            <a:tbl>
              <a:tblPr/>
              <a:tblGrid>
                <a:gridCol w="221503"/>
                <a:gridCol w="2263834"/>
                <a:gridCol w="2263834"/>
                <a:gridCol w="1916095"/>
                <a:gridCol w="1232836"/>
                <a:gridCol w="886874"/>
              </a:tblGrid>
              <a:tr h="5524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100" b="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100" b="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100" b="0" dirty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</a:rPr>
                        <a:t>Наименование проекта/ конкурса</a:t>
                      </a: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Times New Roman"/>
                        </a:rPr>
                        <a:t>Участник </a:t>
                      </a: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Times New Roman"/>
                        </a:rPr>
                        <a:t>Сроки участия</a:t>
                      </a: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Times New Roman"/>
                        </a:rPr>
                        <a:t>Результат участия</a:t>
                      </a: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28">
                <a:tc row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МАДОУ «Детский сад №1 «Ласточка»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"9 мая - День Великой Победы!"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Мартынова Л.А., 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Борисова А.А.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2022г.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Диплом участника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Международный конкурс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" Космонавтика" на образовательном  портале " Солнечный свет"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Мамулькина М.С.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октябрь 2022г.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Диплом 1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19">
                <a:tc row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 dirty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Международный конкурс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" Солнечный свет"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Гончарова Л.В.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09.04.2023г.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Диплом 2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1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2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Кононова Т.В.</a:t>
                      </a:r>
                      <a:endParaRPr lang="ru-RU" sz="105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25.11.2022г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Диплом 1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2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Всероссийский конкурс Фонд 21 века " Моя лучшая методическая разработка"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Мамулькина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М.С.</a:t>
                      </a:r>
                      <a:endParaRPr lang="ru-RU" sz="105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сентябрь 2022г.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Диплом участника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2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Писарева Н.В.</a:t>
                      </a:r>
                      <a:endParaRPr lang="ru-RU" sz="105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декабрь 2022г.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Диплом 1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2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апрель 2023г.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Диплом 1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2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Всероссийский конкурс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 " Здоровье. Спорт"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Курапова Г.В.</a:t>
                      </a:r>
                      <a:endParaRPr lang="ru-RU" sz="105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10.12.2022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Диплом 1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2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Международный образовательный портал МААМ. Публикация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Нарышева Е.В.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15.11.2022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Сертификат участника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32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Всероссийский конкурс «Методические разработки педагогов»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Нарышева Е.В.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25.10.2022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Диплом 3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66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20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 dirty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821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2021-2022 учебном году педагогический коллектив и воспитанники ДОУ приняли участие в различных международных всероссийских, республиканских, районных, мероприятиях.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04056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7504" y="1199455"/>
            <a:ext cx="51026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Всероссийские и международные конкурсы и проекты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7504" y="1484785"/>
          <a:ext cx="8928993" cy="5231511"/>
        </p:xfrm>
        <a:graphic>
          <a:graphicData uri="http://schemas.openxmlformats.org/drawingml/2006/table">
            <a:tbl>
              <a:tblPr/>
              <a:tblGrid>
                <a:gridCol w="225134"/>
                <a:gridCol w="2300946"/>
                <a:gridCol w="2300946"/>
                <a:gridCol w="1947507"/>
                <a:gridCol w="1253047"/>
                <a:gridCol w="901413"/>
              </a:tblGrid>
              <a:tr h="5345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100" b="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100" b="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100" b="0" dirty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</a:rPr>
                        <a:t>Наименование проекта/ конкурса</a:t>
                      </a: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Times New Roman"/>
                        </a:rPr>
                        <a:t>Участник </a:t>
                      </a: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Times New Roman"/>
                        </a:rPr>
                        <a:t>Сроки участия</a:t>
                      </a: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Times New Roman"/>
                        </a:rPr>
                        <a:t>Результат участия</a:t>
                      </a: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52">
                <a:tc row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Всероссийский конкурс «Мастер–класс». Номинация «проектная деятельность»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Нарышева Е.В.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12.12.2022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Диплом 1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Всероссийский конкурс для педагогов  «Бережем здоровье  с детства!»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Нарышева Е.В.</a:t>
                      </a:r>
                      <a:endParaRPr lang="ru-RU" sz="105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20.02.2023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Диплом 2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52">
                <a:tc row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 dirty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Всероссийский конкурс «Лучшие занятие в профессии !», номинации «</a:t>
                      </a:r>
                      <a:r>
                        <a:rPr lang="ru-RU" sz="1050" b="1" dirty="0" err="1">
                          <a:latin typeface="Times New Roman"/>
                          <a:ea typeface="Calibri"/>
                        </a:rPr>
                        <a:t>Квест</a:t>
                      </a: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 занятие!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Нарышева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Е.В.</a:t>
                      </a:r>
                      <a:endParaRPr lang="ru-RU" sz="105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10.03.2023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Диплом 2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Всероссийский педагогический конкурс «Мое лучшие мероприятие»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Нарышева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Е.В.</a:t>
                      </a:r>
                      <a:endParaRPr lang="ru-RU" sz="105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15.04.2023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Диплом 1 степень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5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</a:rPr>
                        <a:t>Всероссийский конкурс «Мастер–класс». Номинация «проектная деятельность»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Нарышева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Е.В.</a:t>
                      </a:r>
                      <a:endParaRPr lang="ru-RU" sz="105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12.12.2022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</a:rPr>
                        <a:t>Диплом 1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2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Всероссийский конкурс для педагогов  «Бережем здоровье  с детства!»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Нарышева Е.В.</a:t>
                      </a:r>
                      <a:endParaRPr lang="ru-RU" sz="12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20.02.2023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Диплом 2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9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Всероссийский конкурс «Лучшие занятие в профессии !», номинации «Квест занятие!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Нарышева Е.В.</a:t>
                      </a:r>
                      <a:endParaRPr lang="ru-RU" sz="12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10.03.2023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Диплом 2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9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Всероссийский педагогический конкурс «Мое лучшие мероприятие»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Нарышева Е.В.</a:t>
                      </a:r>
                      <a:endParaRPr lang="ru-RU" sz="12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15.04.2023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Диплом 1 степень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821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2021-2022 учебном году педагогический коллектив и воспитанники ДОУ приняли участие в различных международных всероссийских, республиканских, районных, мероприятиях.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04056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7504" y="1199455"/>
            <a:ext cx="51026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Всероссийские и международные конкурсы и проекты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7504" y="1484785"/>
          <a:ext cx="8928993" cy="4332918"/>
        </p:xfrm>
        <a:graphic>
          <a:graphicData uri="http://schemas.openxmlformats.org/drawingml/2006/table">
            <a:tbl>
              <a:tblPr/>
              <a:tblGrid>
                <a:gridCol w="225134"/>
                <a:gridCol w="2300946"/>
                <a:gridCol w="2300946"/>
                <a:gridCol w="1947507"/>
                <a:gridCol w="1253047"/>
                <a:gridCol w="901413"/>
              </a:tblGrid>
              <a:tr h="5345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100" b="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100" b="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100" b="0" dirty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</a:rPr>
                        <a:t>Наименование проекта/ конкурса</a:t>
                      </a: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Times New Roman"/>
                        </a:rPr>
                        <a:t>Участник </a:t>
                      </a: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Times New Roman"/>
                        </a:rPr>
                        <a:t>Сроки участия</a:t>
                      </a: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Times New Roman"/>
                        </a:rPr>
                        <a:t>Результат участия</a:t>
                      </a: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52">
                <a:tc row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Всероссийский конкурс «Планета педагогов»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Колмогорова Т.Л.</a:t>
                      </a:r>
                      <a:endParaRPr lang="ru-RU" sz="1200" b="1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Антонкина Н.В.</a:t>
                      </a:r>
                      <a:endParaRPr lang="ru-RU" sz="12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декабрь 2022г.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Диплом 1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Всероссийская блиц-олимпиада «Время знаний»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Ряскина В.Ф.</a:t>
                      </a:r>
                      <a:endParaRPr lang="ru-RU" sz="12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сентябрь 2022г.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Диплом 2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52">
                <a:tc row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 dirty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Всероссийский педагогический конкурс, Лучший лэпбук для дошкольников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Иванова С.А.</a:t>
                      </a:r>
                      <a:endParaRPr lang="ru-RU" sz="12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Февраль 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Диплом лауреат 1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Всергссийский конкурс лэпбуков для воспитателей и педагогов 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06 .02.2023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Сертификат участника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5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Всероссийский конкурс «Развитие математических способностей детей»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Брезгина Т.И.</a:t>
                      </a:r>
                      <a:endParaRPr lang="ru-RU" sz="12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12.09.2022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Диплом 1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2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36225" marR="36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Международный конкурс «Декоративно-прикладное творчество»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28 ноября 2022 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Диплом 2 место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1008"/>
            <a:ext cx="9144000" cy="5040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99792" y="2492896"/>
            <a:ext cx="3776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45224"/>
            <a:ext cx="9144000" cy="141277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-30292"/>
            <a:ext cx="878497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годового плана 2022 – 2023 года: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Качество образования как приоритет профессиональной компетентности педагога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</a:t>
            </a:r>
            <a:r>
              <a:rPr kumimoji="0" lang="ru-RU" sz="2000" b="1" i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задачи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Повысить конкурентоспособность учреждения путем повышения качества образовательного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 и расширения образовательных дополнительных услуг.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Совершенствовать профессиональное мастерство педагогических кадров, ориентированных на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применение современных образовательных технологий электронного образования, развивать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практику удаленной работы с детьми.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Отработать механизм взаимодействия с социальными институтами, сетевое взаимодействие с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ЦДТ, спортивная школа, центральная детская библиотека по организации дополнительного образования.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Заложить основу гражданско-патриотического воспитания личности с активной жизненной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позицией и творческим потенциалом, способной к самосовершенствованию, гармоничному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взаимодействию с другими людьми используя разнообразные формы и методы работы.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36004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0"/>
            <a:ext cx="896448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Задача №1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Повысить конкурентоспособность учреждения путем повышения качества образовательного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 и расширения образовательных дополнительных услуг.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008" y="2025908"/>
            <a:ext cx="8928992" cy="141577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51520" y="1712236"/>
            <a:ext cx="864096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9038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Педагогический совет (январь)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Дополнительное образование «Аукцион инновационных открытий».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Цель: Обеспечение оптимальных организационно – педагогических условий для дополнительного образования ДОУ.</a:t>
            </a:r>
          </a:p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9038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90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Продолжение работы по реализации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дополнительного образования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первой младшей группы до подготовительных к школе групп. Среди наиболее интересных, выделяются следующие: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9038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189038" algn="l"/>
              </a:tabLs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Образовательный театр: воспитатели всех</a:t>
            </a:r>
            <a:r>
              <a:rPr kumimoji="0" lang="ru-RU" sz="16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возрастных групп представили </a:t>
            </a:r>
            <a:r>
              <a:rPr lang="ru-RU" sz="16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опыт применения театральной деятельности в воспитательно-образовательном процессе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189038" algn="l"/>
              </a:tabLs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Реализация</a:t>
            </a:r>
            <a:r>
              <a:rPr kumimoji="0" lang="ru-RU" sz="16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дополнительных программ в ДОУ: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90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Чудо-шашки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Григорьева А.Б.,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Антонкина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Н.В., 2 подготовительная группа.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1890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Домисолька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Колмогорова Т.Л., музыкальный руководитель.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89038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90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рамках платной дополнительной образовательной деятельности в течение учебного года на базе ДОУ для воспитанников функционировала студия «Веселая глина», которую посещают 12 человек. Так же, в рамках дополнительной общеобразовательной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общеразвивающей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программы дополнительного образования «Цирк зажигает огни», зачислены 28 воспитанников.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36004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0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Задача №1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Повысить конкурентоспособность учреждения путем повышения качества образовательного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 и расширения образовательных дополнительных услуг.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2060848"/>
            <a:ext cx="8928992" cy="270843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Мультистудия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Детское телевидение.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Мини-кванториумы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группах.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Интеграция деятельности специалистов ДОУ в вопросах дополнительного образования: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Арт-терапия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Писарева Н.В.,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пелагог-психолог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Коррекционно-продуктивный метод, Шкляева О.В., учитель-дефектолог.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Интеграция через совместные мероприятия, Курапова Г.В.</a:t>
            </a:r>
          </a:p>
          <a:p>
            <a:pPr>
              <a:buFont typeface="Wingdings" pitchFamily="2" charset="2"/>
              <a:buChar char="ü"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36004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0"/>
            <a:ext cx="8964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Задача №2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Совершенствовать профессиональное мастерство педагогических кадров, ориентированных на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применение современных образовательных технологий электронного образования, развивать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практику удаленной работы с детьми.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1772816"/>
            <a:ext cx="8821488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79512" y="1884020"/>
            <a:ext cx="871296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Заочное обучение сотрудников ДОУ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Кудинова Д.Э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Аттестовались следующие сотрудники:</a:t>
            </a:r>
          </a:p>
          <a:p>
            <a:pPr>
              <a:buFontTx/>
              <a:buChar char="-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Григорьева А.Б. (высшая  квалификационная категория), 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Сысоева О.С. (высшая  квалификационная категория), 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Шкляева О.В. (высшая  квалификационная категория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Мамулькина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М.С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(высшая  квалификационная категория).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- Курсы повышения квалификации прошли следующие сотрудники: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Организация работы в ДОО: Подготовка детей к школе, 108 ч, Григорьева А.Б.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Особенности деятельности музыкального руководителя в ДОУ в соответствии с ФГОС дошкольного образования, 108 ч., Колмогорова Т.Л.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Дошкольное образование – ключевые компетенции 2023: новая федеральная образовательная программа дошкольного образования; инклюзия; новые методические сервисы и мероприятия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Минпросвещение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144 ч,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коллектив педагогов.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36004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0"/>
            <a:ext cx="8964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Задача №2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Совершенствовать профессиональное мастерство педагогических кадров, ориентированных на применение современных образовательных технологий электронного образования, развивать практику удаленной работы с детьми.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1772816"/>
            <a:ext cx="8821488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772816"/>
            <a:ext cx="89644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образовательных организаций в очных и заочных семинарах, форумах,  конференциях  в течение 2022- 2023 учебного года.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2348880"/>
          <a:ext cx="8712968" cy="4129949"/>
        </p:xfrm>
        <a:graphic>
          <a:graphicData uri="http://schemas.openxmlformats.org/drawingml/2006/table">
            <a:tbl>
              <a:tblPr/>
              <a:tblGrid>
                <a:gridCol w="360040"/>
                <a:gridCol w="4371061"/>
                <a:gridCol w="1548417"/>
                <a:gridCol w="2433450"/>
              </a:tblGrid>
              <a:tr h="33522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Всероссийская (с международным участием) научно-практическая конференция «Тенденции, проблемы и перспективы развития дефектологической науки и практики в России и за рубежом»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16.02.2023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Шкляева Ольга Владимировна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46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Сертификат за участие в августовском педагогическом совете «Мастер-класс, создание мультфильма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24-29 августа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Шкляева Ольга Владимировна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Быданова Марина Сергеевна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Кононова Татьяна Викторовна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Писарева Наталья Владимировна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6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Семинар творческой лаборатории « Как научить ребенка слушать, наблюдать и рассказывать» (Сертификат)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02.02.2023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Борисова Анастасия Андреевна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8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Практикум по теме: «Современной инструментарий в системе дошкольного образования» (Сертификат)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10.11.2022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Нарышева Евгения Валерьевна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8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>
                          <a:latin typeface="Times New Roman"/>
                          <a:ea typeface="Calibri"/>
                        </a:rPr>
                        <a:t>Семинар «Новые компетенции современного педагога дошкольного образования»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01 03.2023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Нарышева Евгения Валерьевна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2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1141" marR="51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>
                          <a:latin typeface="Times New Roman"/>
                          <a:ea typeface="Calibri"/>
                        </a:rPr>
                        <a:t>Форум вебинар « Особенности реализации новой федеральной образовательной программы дошкольного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12.12.2022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Нарышева Евгения Валерьевна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2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1141" marR="51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Форум </a:t>
                      </a:r>
                      <a:r>
                        <a:rPr lang="ru-RU" sz="1100" b="1" dirty="0" err="1">
                          <a:latin typeface="Times New Roman"/>
                          <a:ea typeface="Calibri"/>
                          <a:cs typeface="Times New Roman"/>
                        </a:rPr>
                        <a:t>вебинар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 «Внедрение федеральной образовательной программы дошкольного образования  в образовательную практикум»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14.07.2023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</a:rPr>
                        <a:t>Нарышева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Евгения Валерьевна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36004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0"/>
            <a:ext cx="8964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Задача №2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Совершенствовать профессиональное мастерство педагогических кадров, ориентированных на применение современных образовательных технологий электронного образования, развивать практику удаленной работы с детьми.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1772816"/>
            <a:ext cx="8821488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772816"/>
            <a:ext cx="89644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образовательных организаций в очных и заочных семинарах, форумах,  конференциях  в течение 2022- 2023 учебного года.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7504" y="2348880"/>
          <a:ext cx="8784976" cy="4447978"/>
        </p:xfrm>
        <a:graphic>
          <a:graphicData uri="http://schemas.openxmlformats.org/drawingml/2006/table">
            <a:tbl>
              <a:tblPr/>
              <a:tblGrid>
                <a:gridCol w="354233"/>
                <a:gridCol w="4398295"/>
                <a:gridCol w="1578887"/>
                <a:gridCol w="2453561"/>
              </a:tblGrid>
              <a:tr h="5940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Всероссийская (с международным участием) научно-практическая конференция «Тенденции, проблемы и перспективы развития дефектологической науки и практики в России и за рубежом»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16.02.2023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Шкляева Ольга Владимировна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Сертификат за участие в августовском педагогическом совете «Мастер-класс, создание мультфильма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24-29 августа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Шкляева Ольга Владимировна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Быданова Марина Сергеевна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Кононова Татьяна Викторовна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Писарева Наталья Владимировна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Семинар творческой лаборатории « Как научить ребенка слушать, наблюдать и рассказывать» (Сертификат)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02.02.2023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Борисова Анастасия Андреевна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08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Практикум по теме: «Современной инструментарий в системе дошкольного образования» (Сертификат)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10.11.2022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Нарышева Евгения Валерьевна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10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>
                          <a:latin typeface="Times New Roman"/>
                          <a:ea typeface="Calibri"/>
                        </a:rPr>
                        <a:t>Семинар «Новые компетенции современного педагога дошкольного образования»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01 03.2023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</a:rPr>
                        <a:t>Нарышева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Евгения Валерьевна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05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Форум </a:t>
                      </a:r>
                      <a:r>
                        <a:rPr lang="ru-RU" sz="1100" b="1" dirty="0" err="1">
                          <a:latin typeface="Times New Roman"/>
                          <a:ea typeface="Calibri"/>
                          <a:cs typeface="Times New Roman"/>
                        </a:rPr>
                        <a:t>вебинар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 «Внедрение федеральной образовательной программы дошкольного образования  в образовательную практикум»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14.07.2023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</a:rPr>
                        <a:t>Нарышева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Евгения Валерьевна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36004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0"/>
            <a:ext cx="8964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Задача №2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Совершенствовать профессиональное мастерство педагогических кадров, ориентированных на применение современных образовательных технологий электронного образования, развивать практику удаленной работы с детьми.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1772816"/>
            <a:ext cx="8821488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772816"/>
            <a:ext cx="89644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образовательных организаций в очных и заочных семинарах, форумах,  конференциях  в течение 2022- 2023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учебного года.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2636912"/>
          <a:ext cx="8640960" cy="3527256"/>
        </p:xfrm>
        <a:graphic>
          <a:graphicData uri="http://schemas.openxmlformats.org/drawingml/2006/table">
            <a:tbl>
              <a:tblPr/>
              <a:tblGrid>
                <a:gridCol w="432048"/>
                <a:gridCol w="4259954"/>
                <a:gridCol w="1535620"/>
                <a:gridCol w="2413338"/>
              </a:tblGrid>
              <a:tr h="43204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b="1" dirty="0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>
                          <a:latin typeface="Times New Roman"/>
                          <a:ea typeface="Calibri"/>
                        </a:rPr>
                        <a:t>Форум </a:t>
                      </a:r>
                      <a:r>
                        <a:rPr lang="ru-RU" sz="1100" b="1" dirty="0" err="1">
                          <a:latin typeface="Times New Roman"/>
                          <a:ea typeface="Calibri"/>
                        </a:rPr>
                        <a:t>вебинар</a:t>
                      </a:r>
                      <a:r>
                        <a:rPr lang="ru-RU" sz="1100" b="1" dirty="0">
                          <a:latin typeface="Times New Roman"/>
                          <a:ea typeface="Calibri"/>
                        </a:rPr>
                        <a:t> « Особенности реализации новой федеральной образовательной программы дошкольного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12.12.2022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Нарышева Евгения Валерьевна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Форум вебинар «Внедрение федеральной образовательной программы дошкольного образования  в образовательную практикум» 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14.07.2023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Нарышева Евгения Валерьевна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Онлайн-участие во Всероссийском форуме «Воспитатели России. Новые ориентиры»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20.07..2023г.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Петрова Анастасия Дмитриевна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</a:rPr>
                        <a:t>Вебинар «Волшебство открытых вопросов»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23231"/>
                          </a:solidFill>
                          <a:latin typeface="Times New Roman"/>
                          <a:ea typeface="Times New Roman"/>
                        </a:rPr>
                        <a:t>21.12.2022 г.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Петрова Анастасия Дмитриевна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Вебинар «Комплексный подход к активизации речи у неговорящих детей с помощью интерактивных игровых технологий»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10.05.2023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Писарева Наталья Владимировна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58972" marR="58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Сертификат участника за участие «Информационный уголок для родителей в рамках работы районного методического объединения»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14.11.2023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</a:rPr>
                        <a:t>Ряскина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Вера Федоровна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579701183_17-p-foni-s-krasivimi-kartinkami-dlya-prezentat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44000" cy="36004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0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Задача №3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Отработать механизм взаимодействия с социальными институтами, сетевое взаимодействие с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ЦДТ, спортивная школа, центральная детская библиотека по организации дополнительного образования.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1772816"/>
            <a:ext cx="8821488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895926"/>
            <a:ext cx="89644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1544376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Сетевое взаимодействие между спортивной школой и дошкольной образовательной организацией направлено на внедрение в образовательный процесс комплекса ГТО, обеспечение условий для развития педагогической системы взаимодействия  ДЮСШ с детским садом, создание психолого-педагогических условий, способствующих развитию и воспитанию детей, совершенствование спортивно-оздоровительной деятельности, развитие и пропаганда массового спорта детей; «Лыжные гонки» для детей подготовительной группы.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Опыт работы взаимодействия центральной детской библиотеки и детского сада.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течение года проводились встречи между педагогами ДОУ и сотрудниками библиотеки, в ходе которых корректируется план совместной деятельности: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экскурсии в библиотеку;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тематические встречи с библиотекарем;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 акций;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развлечение.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викторина,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выставка рисунков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Сетевое взаимодействие между ЦДТ и дошкольной образовательной организацией: театральная деятельность с детьми среднего, старшего возраста.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Были организованы следующие мероприятия: встреча с юными артистами театральной деятельности ЦДТ, показ сказки  - средняя, старшая группы.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2181</Words>
  <Application>Microsoft Office PowerPoint</Application>
  <PresentationFormat>Экран (4:3)</PresentationFormat>
  <Paragraphs>429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38</cp:revision>
  <dcterms:created xsi:type="dcterms:W3CDTF">2022-05-31T05:13:38Z</dcterms:created>
  <dcterms:modified xsi:type="dcterms:W3CDTF">2023-09-05T05:24:09Z</dcterms:modified>
</cp:coreProperties>
</file>