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62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F86C3-1BA5-4868-A379-F1864DE24B80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07D379F-6DA0-4C48-9A90-13CF6D6617C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F86C3-1BA5-4868-A379-F1864DE24B80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D379F-6DA0-4C48-9A90-13CF6D6617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F86C3-1BA5-4868-A379-F1864DE24B80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D379F-6DA0-4C48-9A90-13CF6D6617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F86C3-1BA5-4868-A379-F1864DE24B80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D379F-6DA0-4C48-9A90-13CF6D6617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F86C3-1BA5-4868-A379-F1864DE24B80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D379F-6DA0-4C48-9A90-13CF6D6617C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F86C3-1BA5-4868-A379-F1864DE24B80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D379F-6DA0-4C48-9A90-13CF6D6617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F86C3-1BA5-4868-A379-F1864DE24B80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D379F-6DA0-4C48-9A90-13CF6D6617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F86C3-1BA5-4868-A379-F1864DE24B80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D379F-6DA0-4C48-9A90-13CF6D6617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F86C3-1BA5-4868-A379-F1864DE24B80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D379F-6DA0-4C48-9A90-13CF6D6617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F86C3-1BA5-4868-A379-F1864DE24B80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D379F-6DA0-4C48-9A90-13CF6D6617C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F86C3-1BA5-4868-A379-F1864DE24B80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D379F-6DA0-4C48-9A90-13CF6D6617C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7EF86C3-1BA5-4868-A379-F1864DE24B80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07D379F-6DA0-4C48-9A90-13CF6D6617C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https://st.depositphotos.com/1793489/1407/v/950/depositphotos_14074318-stock-illustration-frame-with-cute-smiling-kids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      Словесные игры для детей и родителей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844824"/>
            <a:ext cx="6629400" cy="1219201"/>
          </a:xfrm>
        </p:spPr>
        <p:txBody>
          <a:bodyPr/>
          <a:lstStyle/>
          <a:p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</a:rPr>
              <a:t>Формирование навыков словообразования </a:t>
            </a:r>
            <a:r>
              <a:rPr lang="ru-RU" sz="3600" b="1" i="1" smtClean="0">
                <a:solidFill>
                  <a:schemeClr val="accent2">
                    <a:lumMod val="50000"/>
                  </a:schemeClr>
                </a:solidFill>
              </a:rPr>
              <a:t>у </a:t>
            </a:r>
            <a:r>
              <a:rPr lang="ru-RU" sz="3600" b="1" i="1" smtClean="0">
                <a:solidFill>
                  <a:schemeClr val="accent2">
                    <a:lumMod val="50000"/>
                  </a:schemeClr>
                </a:solidFill>
              </a:rPr>
              <a:t>дошкольников -1</a:t>
            </a:r>
            <a:endParaRPr lang="ru-RU" sz="36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Рисунок 3" descr="https://salon-oboev.ru/files/products/thumb250/chesapeake/boysrock/9764-byr94182baa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76734"/>
          <a:stretch/>
        </p:blipFill>
        <p:spPr bwMode="auto">
          <a:xfrm>
            <a:off x="539552" y="2924944"/>
            <a:ext cx="6768752" cy="16561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18996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b="1" dirty="0" smtClean="0">
                <a:solidFill>
                  <a:srgbClr val="002060"/>
                </a:solidFill>
              </a:rPr>
              <a:t>Полноценное </a:t>
            </a:r>
            <a:r>
              <a:rPr lang="ru-RU" b="1" dirty="0">
                <a:solidFill>
                  <a:srgbClr val="002060"/>
                </a:solidFill>
              </a:rPr>
              <a:t>овладение словообразованием родного языка основывается на усвоении исторически сложившихся в нём моделей. Словообразование это не только система особых операций, но и неотъемлемый компонент в становлении всей языковой способности в целом. Словообразование является мощнейшим стимулом развития речи в целом.</a:t>
            </a:r>
          </a:p>
          <a:p>
            <a:endParaRPr lang="ru-RU" dirty="0"/>
          </a:p>
        </p:txBody>
      </p:sp>
      <p:pic>
        <p:nvPicPr>
          <p:cNvPr id="1026" name="Рисунок 1" descr="https://www.jing.fm/clipimg/full/137-1370949_best-classroom-job-clip-art-images-backgroun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41"/>
          <a:stretch>
            <a:fillRect/>
          </a:stretch>
        </p:blipFill>
        <p:spPr bwMode="auto">
          <a:xfrm>
            <a:off x="1475656" y="332625"/>
            <a:ext cx="5691601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3851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Учим </a:t>
            </a:r>
            <a:r>
              <a:rPr lang="ru-RU" sz="2000" b="1" dirty="0"/>
              <a:t>ребенка образовывать форму множественного числа имен существительных</a:t>
            </a:r>
            <a:r>
              <a:rPr lang="ru-RU" b="1" dirty="0"/>
              <a:t>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14300" indent="0">
              <a:buNone/>
            </a:pPr>
            <a:r>
              <a:rPr lang="ru-RU" dirty="0"/>
              <a:t> </a:t>
            </a:r>
          </a:p>
          <a:p>
            <a:r>
              <a:rPr lang="ru-RU" b="1" dirty="0"/>
              <a:t>Проведите игру с мячом «Один и много». </a:t>
            </a:r>
            <a:endParaRPr lang="ru-RU" dirty="0"/>
          </a:p>
          <a:p>
            <a:r>
              <a:rPr lang="ru-RU" b="1" dirty="0"/>
              <a:t>Вы называете один предмет и бросаете ребенку мяч, а ребенок называет много предметов и возвращает вам мяч.</a:t>
            </a:r>
          </a:p>
          <a:p>
            <a:r>
              <a:rPr lang="ru-RU" b="1" dirty="0"/>
              <a:t> стакан — стаканы </a:t>
            </a:r>
            <a:r>
              <a:rPr lang="ru-RU" b="1" dirty="0" smtClean="0"/>
              <a:t>,             слива </a:t>
            </a:r>
            <a:r>
              <a:rPr lang="ru-RU" b="1" dirty="0"/>
              <a:t>— сливы      </a:t>
            </a:r>
            <a:r>
              <a:rPr lang="ru-RU" b="1" dirty="0" smtClean="0"/>
              <a:t>        </a:t>
            </a:r>
          </a:p>
          <a:p>
            <a:r>
              <a:rPr lang="ru-RU" b="1" dirty="0" smtClean="0"/>
              <a:t>кольцо </a:t>
            </a:r>
            <a:r>
              <a:rPr lang="ru-RU" b="1" dirty="0"/>
              <a:t>— </a:t>
            </a:r>
            <a:r>
              <a:rPr lang="ru-RU" b="1" dirty="0" smtClean="0"/>
              <a:t>кольца                огурец </a:t>
            </a:r>
            <a:r>
              <a:rPr lang="ru-RU" b="1" dirty="0"/>
              <a:t>— </a:t>
            </a:r>
            <a:r>
              <a:rPr lang="ru-RU" b="1" dirty="0" smtClean="0"/>
              <a:t>огурцы         </a:t>
            </a:r>
          </a:p>
          <a:p>
            <a:r>
              <a:rPr lang="ru-RU" b="1" dirty="0" smtClean="0"/>
              <a:t> кофта – ……….                     ведро – ………. </a:t>
            </a:r>
            <a:endParaRPr lang="ru-RU" b="1" dirty="0"/>
          </a:p>
          <a:p>
            <a:r>
              <a:rPr lang="ru-RU" b="1" dirty="0"/>
              <a:t> </a:t>
            </a:r>
            <a:r>
              <a:rPr lang="ru-RU" b="1" dirty="0" smtClean="0"/>
              <a:t>помидор – ……                    шуба – ……….</a:t>
            </a:r>
          </a:p>
          <a:p>
            <a:r>
              <a:rPr lang="ru-RU" b="1" dirty="0" smtClean="0"/>
              <a:t>  окно  </a:t>
            </a:r>
            <a:r>
              <a:rPr lang="ru-RU" b="1" dirty="0"/>
              <a:t> </a:t>
            </a:r>
            <a:r>
              <a:rPr lang="ru-RU" b="1" dirty="0" smtClean="0"/>
              <a:t>             стол              шапка             лицо </a:t>
            </a:r>
            <a:endParaRPr lang="ru-RU" b="1" dirty="0"/>
          </a:p>
          <a:p>
            <a:r>
              <a:rPr lang="ru-RU" b="1" dirty="0"/>
              <a:t> шкаф </a:t>
            </a:r>
            <a:r>
              <a:rPr lang="ru-RU" b="1" dirty="0" smtClean="0"/>
              <a:t>            чашка              яйцо               мяч </a:t>
            </a:r>
          </a:p>
          <a:p>
            <a:r>
              <a:rPr lang="ru-RU" b="1" dirty="0" smtClean="0"/>
              <a:t>ложка             полотенце       крыло           цыплёнок …</a:t>
            </a:r>
            <a:endParaRPr lang="ru-RU" b="1" dirty="0"/>
          </a:p>
          <a:p>
            <a:r>
              <a:rPr lang="ru-RU" b="1" dirty="0"/>
              <a:t> </a:t>
            </a:r>
          </a:p>
          <a:p>
            <a:endParaRPr lang="ru-RU" dirty="0"/>
          </a:p>
        </p:txBody>
      </p:sp>
      <p:pic>
        <p:nvPicPr>
          <p:cNvPr id="4098" name="Picture 2" descr="83-836305_school-picture-frames-clip-art-osmanl%C4%B1ca-okuma-yazma-rehberi-%5Bbook%5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0" t="54225" r="58643"/>
          <a:stretch>
            <a:fillRect/>
          </a:stretch>
        </p:blipFill>
        <p:spPr bwMode="auto">
          <a:xfrm>
            <a:off x="7596336" y="865737"/>
            <a:ext cx="1547664" cy="1575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2287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>Учим </a:t>
            </a:r>
            <a:r>
              <a:rPr lang="ru-RU" sz="2200" b="1" dirty="0"/>
              <a:t>ребенка использовать имена существительные в родительном падеже. </a:t>
            </a: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/>
              <a:t>Проведите игру с мячом «Есть — нет». </a:t>
            </a:r>
            <a:r>
              <a:rPr lang="ru-RU" sz="3600" dirty="0"/>
              <a:t/>
            </a:r>
            <a:br>
              <a:rPr lang="ru-RU" sz="3600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1600" b="1" dirty="0"/>
              <a:t>Вы говорите, что у вас есть, и бросаете ребенку мяч; ребенок ловит мяч, говорит, чего у него нет и возвращает мяч вам.</a:t>
            </a:r>
          </a:p>
          <a:p>
            <a:r>
              <a:rPr lang="ru-RU" sz="1600" b="1" dirty="0"/>
              <a:t> У меня есть помидор. – А у меня нет помидора.</a:t>
            </a:r>
          </a:p>
          <a:p>
            <a:r>
              <a:rPr lang="ru-RU" sz="1600" b="1" dirty="0"/>
              <a:t> стакан. — …</a:t>
            </a:r>
          </a:p>
          <a:p>
            <a:r>
              <a:rPr lang="ru-RU" sz="1600" b="1" dirty="0"/>
              <a:t> кубик. — …</a:t>
            </a:r>
          </a:p>
          <a:p>
            <a:r>
              <a:rPr lang="ru-RU" sz="1600" b="1" dirty="0"/>
              <a:t> мяч. — …</a:t>
            </a:r>
          </a:p>
          <a:p>
            <a:r>
              <a:rPr lang="ru-RU" sz="1600" b="1" dirty="0"/>
              <a:t> обруч. — …</a:t>
            </a:r>
          </a:p>
          <a:p>
            <a:r>
              <a:rPr lang="ru-RU" sz="1600" b="1" dirty="0"/>
              <a:t> У меня есть кукла. – А у меня нет куклы.</a:t>
            </a:r>
          </a:p>
          <a:p>
            <a:r>
              <a:rPr lang="ru-RU" sz="1600" b="1" dirty="0"/>
              <a:t> кофта. — …</a:t>
            </a:r>
          </a:p>
          <a:p>
            <a:r>
              <a:rPr lang="ru-RU" sz="1600" b="1" dirty="0"/>
              <a:t> подушка. — …</a:t>
            </a:r>
          </a:p>
          <a:p>
            <a:r>
              <a:rPr lang="ru-RU" sz="1600" b="1" dirty="0"/>
              <a:t> коляска. — …</a:t>
            </a:r>
          </a:p>
          <a:p>
            <a:r>
              <a:rPr lang="ru-RU" sz="1600" b="1" dirty="0"/>
              <a:t> лента. — … </a:t>
            </a:r>
          </a:p>
          <a:p>
            <a:r>
              <a:rPr lang="ru-RU" sz="1600" b="1" dirty="0"/>
              <a:t> У меня есть ведро. – А у меня нет ведра.</a:t>
            </a:r>
          </a:p>
          <a:p>
            <a:r>
              <a:rPr lang="ru-RU" sz="1600" b="1" dirty="0"/>
              <a:t> кольцо. — …</a:t>
            </a:r>
          </a:p>
          <a:p>
            <a:r>
              <a:rPr lang="ru-RU" sz="1600" b="1" dirty="0"/>
              <a:t> колесо. — …</a:t>
            </a:r>
          </a:p>
          <a:p>
            <a:r>
              <a:rPr lang="ru-RU" sz="1600" b="1" dirty="0"/>
              <a:t> полотенце. — …</a:t>
            </a:r>
          </a:p>
          <a:p>
            <a:r>
              <a:rPr lang="ru-RU" sz="1600" b="1" dirty="0"/>
              <a:t> полено. — …</a:t>
            </a:r>
          </a:p>
          <a:p>
            <a:endParaRPr lang="ru-RU" sz="16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49" name="Picture 1" descr="https://st.depositphotos.com/1793489/1407/v/950/depositphotos_14074318-stock-illustration-frame-with-cute-smiling-kids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978" r="33244"/>
          <a:stretch>
            <a:fillRect/>
          </a:stretch>
        </p:blipFill>
        <p:spPr bwMode="auto">
          <a:xfrm flipH="1">
            <a:off x="5328673" y="4725144"/>
            <a:ext cx="3586329" cy="1959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2436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60672" cy="1039427"/>
          </a:xfrm>
        </p:spPr>
        <p:txBody>
          <a:bodyPr>
            <a:normAutofit/>
          </a:bodyPr>
          <a:lstStyle/>
          <a:p>
            <a:r>
              <a:rPr lang="ru-RU" sz="1800" b="1" dirty="0"/>
              <a:t>Продолжаем работу по обучению ребенка образованию уменьшительных существительных, учим правильно называть маленькие предметы. 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b="1" dirty="0"/>
              <a:t>Проведите игру с мячом «Большой — маленький». </a:t>
            </a:r>
          </a:p>
          <a:p>
            <a:r>
              <a:rPr lang="ru-RU" b="1" dirty="0"/>
              <a:t>Вы называете большой предмет, а ребенок — маленький.</a:t>
            </a:r>
          </a:p>
          <a:p>
            <a:r>
              <a:rPr lang="ru-RU" b="1" dirty="0"/>
              <a:t> стол — столик диван – диванчик полка — полочка</a:t>
            </a:r>
          </a:p>
          <a:p>
            <a:r>
              <a:rPr lang="ru-RU" b="1" dirty="0"/>
              <a:t> дом шкаф рамка</a:t>
            </a:r>
          </a:p>
          <a:p>
            <a:r>
              <a:rPr lang="ru-RU" b="1" dirty="0"/>
              <a:t> нож стакан юбка</a:t>
            </a:r>
          </a:p>
          <a:p>
            <a:r>
              <a:rPr lang="ru-RU" b="1" dirty="0"/>
              <a:t> мяч карман шапка</a:t>
            </a:r>
          </a:p>
          <a:p>
            <a:r>
              <a:rPr lang="ru-RU" b="1" dirty="0"/>
              <a:t> рот</a:t>
            </a:r>
          </a:p>
          <a:p>
            <a:r>
              <a:rPr lang="ru-RU" b="1" dirty="0"/>
              <a:t> кот</a:t>
            </a:r>
          </a:p>
          <a:p>
            <a:r>
              <a:rPr lang="ru-RU" b="1" dirty="0"/>
              <a:t> подушка — подушечка носок — носочек дым — дымок</a:t>
            </a:r>
          </a:p>
          <a:p>
            <a:r>
              <a:rPr lang="ru-RU" b="1" dirty="0"/>
              <a:t> кружка песок дуб</a:t>
            </a:r>
          </a:p>
          <a:p>
            <a:r>
              <a:rPr lang="ru-RU" b="1" dirty="0"/>
              <a:t> ложка листок коготь</a:t>
            </a:r>
          </a:p>
          <a:p>
            <a:r>
              <a:rPr lang="ru-RU" b="1" dirty="0"/>
              <a:t> чашка платок локоть</a:t>
            </a:r>
          </a:p>
          <a:p>
            <a:endParaRPr lang="ru-RU" dirty="0"/>
          </a:p>
        </p:txBody>
      </p:sp>
      <p:pic>
        <p:nvPicPr>
          <p:cNvPr id="3074" name="Рисунок 1" descr="https://www.jing.fm/clipimg/full/137-1370949_best-classroom-job-clip-art-images-backgroun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41"/>
          <a:stretch>
            <a:fillRect/>
          </a:stretch>
        </p:blipFill>
        <p:spPr bwMode="auto">
          <a:xfrm>
            <a:off x="3635896" y="5517232"/>
            <a:ext cx="5366018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3569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60672" cy="1039427"/>
          </a:xfrm>
        </p:spPr>
        <p:txBody>
          <a:bodyPr>
            <a:normAutofit fontScale="90000"/>
          </a:bodyPr>
          <a:lstStyle/>
          <a:p>
            <a:r>
              <a:rPr lang="ru-RU" sz="1800" b="1" dirty="0"/>
              <a:t>Учим ребенка использовать имена существительные в родительном падеже. 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Проведите игру с мячом «Есть — нет». </a:t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1600" b="1" dirty="0"/>
              <a:t>Проведите игру с мячом «Есть — нет». </a:t>
            </a:r>
          </a:p>
          <a:p>
            <a:r>
              <a:rPr lang="ru-RU" sz="1600" b="1" dirty="0"/>
              <a:t>Вы говорите, что у вас есть, и бросаете ребенку мяч; ребенок ловит мяч, говорит, чего у него нет и возвращает мяч вам.</a:t>
            </a:r>
          </a:p>
          <a:p>
            <a:r>
              <a:rPr lang="ru-RU" sz="1600" b="1" dirty="0"/>
              <a:t> У меня есть помидор. – А у меня нет помидора.</a:t>
            </a:r>
          </a:p>
          <a:p>
            <a:r>
              <a:rPr lang="ru-RU" sz="1600" b="1" dirty="0"/>
              <a:t> стакан. — …</a:t>
            </a:r>
          </a:p>
          <a:p>
            <a:r>
              <a:rPr lang="ru-RU" sz="1600" b="1" dirty="0"/>
              <a:t> кубик. — …</a:t>
            </a:r>
          </a:p>
          <a:p>
            <a:r>
              <a:rPr lang="ru-RU" sz="1600" b="1" dirty="0"/>
              <a:t> мяч. — …</a:t>
            </a:r>
          </a:p>
          <a:p>
            <a:r>
              <a:rPr lang="ru-RU" sz="1600" b="1" dirty="0"/>
              <a:t> обруч. — …</a:t>
            </a:r>
          </a:p>
          <a:p>
            <a:r>
              <a:rPr lang="ru-RU" sz="1600" b="1" dirty="0"/>
              <a:t> У меня есть кукла. – А у меня нет куклы.</a:t>
            </a:r>
          </a:p>
          <a:p>
            <a:r>
              <a:rPr lang="ru-RU" sz="1600" b="1" dirty="0"/>
              <a:t> кофта. — …</a:t>
            </a:r>
          </a:p>
          <a:p>
            <a:r>
              <a:rPr lang="ru-RU" sz="1600" b="1" dirty="0"/>
              <a:t> подушка. — …</a:t>
            </a:r>
          </a:p>
          <a:p>
            <a:r>
              <a:rPr lang="ru-RU" sz="1600" b="1" dirty="0"/>
              <a:t> коляска. — </a:t>
            </a:r>
            <a:r>
              <a:rPr lang="ru-RU" sz="1600" b="1" dirty="0" smtClean="0"/>
              <a:t>…</a:t>
            </a:r>
            <a:endParaRPr lang="ru-RU" sz="1600" b="1" dirty="0"/>
          </a:p>
          <a:p>
            <a:r>
              <a:rPr lang="ru-RU" sz="1600" b="1" dirty="0"/>
              <a:t> лента. — </a:t>
            </a:r>
            <a:r>
              <a:rPr lang="ru-RU" sz="1600" b="1" dirty="0" smtClean="0"/>
              <a:t>…</a:t>
            </a:r>
            <a:endParaRPr lang="ru-RU" sz="1600" b="1" dirty="0"/>
          </a:p>
          <a:p>
            <a:r>
              <a:rPr lang="ru-RU" sz="1600" b="1" dirty="0"/>
              <a:t> У меня есть ведро. – А у меня нет ведра</a:t>
            </a:r>
            <a:r>
              <a:rPr lang="ru-RU" sz="1600" b="1" dirty="0" smtClean="0"/>
              <a:t>.</a:t>
            </a:r>
            <a:endParaRPr lang="ru-RU" sz="1600" b="1" dirty="0"/>
          </a:p>
          <a:p>
            <a:r>
              <a:rPr lang="ru-RU" sz="1600" b="1" dirty="0"/>
              <a:t> кольцо. — …</a:t>
            </a:r>
          </a:p>
          <a:p>
            <a:r>
              <a:rPr lang="ru-RU" sz="1600" b="1" dirty="0"/>
              <a:t> колесо. — …</a:t>
            </a:r>
          </a:p>
          <a:p>
            <a:r>
              <a:rPr lang="ru-RU" sz="1600" b="1" dirty="0"/>
              <a:t> полотенце. — …</a:t>
            </a:r>
          </a:p>
          <a:p>
            <a:endParaRPr lang="ru-RU" sz="1600" dirty="0"/>
          </a:p>
        </p:txBody>
      </p:sp>
      <p:pic>
        <p:nvPicPr>
          <p:cNvPr id="5122" name="Picture 2" descr="depositphotos_36349463-stock-illustration-school-supplies-school-children-th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22" t="46938" r="28781"/>
          <a:stretch>
            <a:fillRect/>
          </a:stretch>
        </p:blipFill>
        <p:spPr bwMode="auto">
          <a:xfrm>
            <a:off x="5508104" y="3690028"/>
            <a:ext cx="3240360" cy="2835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7891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s://cs8.livemaster.ru/storage/4e/59/dd5a9ec9cdec991a8202513d889r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78047"/>
            <a:ext cx="8229600" cy="308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6" name="Picture 2" descr="depositphotos_13881623-stock-illustration-cute-schoolboys-and-schoolgirls-hold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3" t="15065" r="2049" b="7729"/>
          <a:stretch>
            <a:fillRect/>
          </a:stretch>
        </p:blipFill>
        <p:spPr bwMode="auto">
          <a:xfrm>
            <a:off x="107504" y="15668"/>
            <a:ext cx="8856984" cy="2736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34526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646</TotalTime>
  <Words>406</Words>
  <Application>Microsoft Office PowerPoint</Application>
  <PresentationFormat>Экран (4:3)</PresentationFormat>
  <Paragraphs>63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Book Antiqua</vt:lpstr>
      <vt:lpstr>Century Gothic</vt:lpstr>
      <vt:lpstr>Аптека</vt:lpstr>
      <vt:lpstr>Формирование навыков словообразования у дошкольников -1</vt:lpstr>
      <vt:lpstr>Презентация PowerPoint</vt:lpstr>
      <vt:lpstr> Учим ребенка образовывать форму множественного числа имен существительных.  </vt:lpstr>
      <vt:lpstr> Учим ребенка использовать имена существительные в родительном падеже.  Проведите игру с мячом «Есть — нет».  </vt:lpstr>
      <vt:lpstr>Продолжаем работу по обучению ребенка образованию уменьшительных существительных, учим правильно называть маленькие предметы. </vt:lpstr>
      <vt:lpstr>Учим ребенка использовать имена существительные в родительном падеже.  Проведите игру с мячом «Есть — нет». 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навыков словообразования у дошкольников</dc:title>
  <dc:creator>Вера</dc:creator>
  <cp:lastModifiedBy>Пользователь</cp:lastModifiedBy>
  <cp:revision>14</cp:revision>
  <dcterms:created xsi:type="dcterms:W3CDTF">2022-10-20T06:02:17Z</dcterms:created>
  <dcterms:modified xsi:type="dcterms:W3CDTF">2022-10-27T04:40:11Z</dcterms:modified>
</cp:coreProperties>
</file>