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0" r:id="rId4"/>
    <p:sldId id="257" r:id="rId5"/>
    <p:sldId id="269" r:id="rId6"/>
    <p:sldId id="265" r:id="rId7"/>
    <p:sldId id="266" r:id="rId8"/>
    <p:sldId id="258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500" y="-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9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9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486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0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744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2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8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0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1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8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0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8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0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00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87CC6-15A2-418A-B257-22DDA37FC60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88CD1E-AA1B-459D-96F6-97941153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1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862" y="472529"/>
            <a:ext cx="9545782" cy="367145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 Организация  работы группы  комбинированной направленности»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49382" y="169911"/>
            <a:ext cx="9587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Monotype Corsiva" panose="03010101010201010101" pitchFamily="66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14" y="154228"/>
            <a:ext cx="1408451" cy="16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641" y="747426"/>
            <a:ext cx="9020849" cy="558410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Специфика </a:t>
            </a:r>
            <a:r>
              <a:rPr lang="ru-RU" sz="3600" dirty="0" smtClean="0">
                <a:solidFill>
                  <a:schemeClr val="tx1"/>
                </a:solidFill>
              </a:rPr>
              <a:t>работы старшей группы </a:t>
            </a:r>
            <a:r>
              <a:rPr lang="ru-RU" sz="3600" dirty="0">
                <a:solidFill>
                  <a:schemeClr val="tx1"/>
                </a:solidFill>
              </a:rPr>
              <a:t>комбинированной </a:t>
            </a:r>
            <a:r>
              <a:rPr lang="ru-RU" sz="3600" dirty="0" smtClean="0">
                <a:solidFill>
                  <a:schemeClr val="tx1"/>
                </a:solidFill>
              </a:rPr>
              <a:t>направленности</a:t>
            </a:r>
          </a:p>
          <a:p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chemeClr val="tx1"/>
                </a:solidFill>
              </a:rPr>
              <a:t>Организация работы </a:t>
            </a:r>
            <a:r>
              <a:rPr lang="ru-RU" sz="3600" dirty="0" smtClean="0">
                <a:solidFill>
                  <a:schemeClr val="tx1"/>
                </a:solidFill>
              </a:rPr>
              <a:t>учителя-логопеда</a:t>
            </a:r>
          </a:p>
          <a:p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Итоги психолого-педагогического </a:t>
            </a:r>
            <a:r>
              <a:rPr lang="ru-RU" sz="3600" dirty="0">
                <a:solidFill>
                  <a:schemeClr val="tx1"/>
                </a:solidFill>
              </a:rPr>
              <a:t>обследования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2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1" y="266328"/>
            <a:ext cx="8515163" cy="5800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71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8675" r="821" b="4116"/>
          <a:stretch/>
        </p:blipFill>
        <p:spPr>
          <a:xfrm>
            <a:off x="731519" y="0"/>
            <a:ext cx="11155681" cy="665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3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553" y="109248"/>
            <a:ext cx="8308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учителя-логопеда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2411" y="1148919"/>
            <a:ext cx="8046720" cy="4433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 smtClean="0"/>
              <a:t>Индивидуальные </a:t>
            </a:r>
            <a:r>
              <a:rPr lang="ru-RU" sz="3200" dirty="0"/>
              <a:t>занятия и беседы с детьми утром;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/>
              <a:t>Фронтальные занятия с 9.00-10.00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/>
              <a:t>Индивидуальные занятия с детьми по развитию речевых способностей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/>
              <a:t>Консультации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80993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" y="290286"/>
            <a:ext cx="9927771" cy="3338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ПМПК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(психолого-медико-педагогическая комиссия)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991" y="2160589"/>
            <a:ext cx="9410093" cy="3880773"/>
          </a:xfrm>
        </p:spPr>
        <p:txBody>
          <a:bodyPr/>
          <a:lstStyle/>
          <a:p>
            <a:pPr algn="ctr"/>
            <a:r>
              <a:rPr lang="ru-RU" sz="3200" b="1" dirty="0"/>
              <a:t>ПМПК (психолого-медико-педагогический </a:t>
            </a:r>
            <a:r>
              <a:rPr lang="ru-RU" sz="3200" b="1" dirty="0" smtClean="0"/>
              <a:t>комиссия) </a:t>
            </a:r>
            <a:r>
              <a:rPr lang="ru-RU" sz="3200" b="1" dirty="0"/>
              <a:t>– это консилиум  специалистов, который вправе определить уровень развития ребёнка, выявить отклонения и предложить тот или иной курс лечения и реабилитации.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1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37" y="140818"/>
            <a:ext cx="5419635" cy="66126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862564"/>
            <a:ext cx="6096000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Century Gothic" panose="020B0502020202020204"/>
              </a:rPr>
              <a:t>В </a:t>
            </a:r>
            <a:r>
              <a:rPr lang="ru-RU" sz="1600" b="1" u="sng" dirty="0">
                <a:solidFill>
                  <a:prstClr val="black"/>
                </a:solidFill>
                <a:latin typeface="Century Gothic" panose="020B0502020202020204"/>
              </a:rPr>
              <a:t>обязательном порядке 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/>
              </a:rPr>
              <a:t>необходимо получить заключение у </a:t>
            </a:r>
            <a:r>
              <a:rPr lang="ru-RU" sz="1600" b="1" dirty="0">
                <a:solidFill>
                  <a:srgbClr val="FF0000"/>
                </a:solidFill>
                <a:latin typeface="Century Gothic" panose="020B0502020202020204"/>
              </a:rPr>
              <a:t>невролога 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/>
              </a:rPr>
              <a:t>возможно – психоневролог);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Century Gothic" panose="020B0502020202020204"/>
              </a:rPr>
              <a:t> 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Century Gothic" panose="020B0502020202020204"/>
              </a:rPr>
              <a:t>Если несовершеннолетний </a:t>
            </a:r>
            <a:r>
              <a:rPr lang="ru-RU" sz="1600" b="1" i="1" u="sng" dirty="0">
                <a:solidFill>
                  <a:prstClr val="black"/>
                </a:solidFill>
                <a:latin typeface="Century Gothic" panose="020B0502020202020204"/>
              </a:rPr>
              <a:t>не наблюдается  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/>
              </a:rPr>
              <a:t>у ЛОР-врача, окулиста, ортопеда, то пункты 1, 2.1., 2.2., 2.3. может заполнить педиатр или семейный врач, к которому обращаются по поводу ОРЗ, ОРВИ из медицинской карты несовершеннолетнего;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Century Gothic" panose="020B0502020202020204"/>
              </a:rPr>
              <a:t> 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Century Gothic" panose="020B0502020202020204"/>
              </a:rPr>
              <a:t>Если несовершеннолетний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наблюдается у другого какого-то специалиста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/>
              </a:rPr>
              <a:t>, то п.2.6. заполняет еще врач, у которого ребенок наблюдается (аллерголог, кардиолог или другой врач).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Century Gothic" panose="020B0502020202020204"/>
              </a:rPr>
              <a:t> </a:t>
            </a:r>
          </a:p>
          <a:p>
            <a:pPr lvl="0"/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Заключение </a:t>
            </a:r>
            <a:r>
              <a:rPr lang="ru-RU" u="sng" dirty="0">
                <a:solidFill>
                  <a:srgbClr val="C00000"/>
                </a:solidFill>
                <a:latin typeface="Century Gothic" panose="020B0502020202020204"/>
              </a:rPr>
              <a:t>– пишет педиатр </a:t>
            </a:r>
            <a:r>
              <a:rPr lang="ru-RU" u="sng" dirty="0" smtClean="0">
                <a:solidFill>
                  <a:srgbClr val="C00000"/>
                </a:solidFill>
                <a:latin typeface="Century Gothic" panose="020B0502020202020204"/>
              </a:rPr>
              <a:t>, </a:t>
            </a:r>
            <a:r>
              <a:rPr lang="ru-RU" u="sng" dirty="0">
                <a:solidFill>
                  <a:srgbClr val="C00000"/>
                </a:solidFill>
                <a:latin typeface="Century Gothic" panose="020B0502020202020204"/>
              </a:rPr>
              <a:t>когда уже есть заключения всех врачей на данном направлении. </a:t>
            </a:r>
            <a:r>
              <a:rPr lang="ru-RU" u="sng" dirty="0" smtClean="0">
                <a:solidFill>
                  <a:srgbClr val="C00000"/>
                </a:solidFill>
                <a:latin typeface="Century Gothic" panose="020B0502020202020204"/>
              </a:rPr>
              <a:t> Если у врача есть печать, то поставить после приёма. После заключения педиатра – поставить печать поликлиники.</a:t>
            </a:r>
            <a:endParaRPr lang="ru-RU" u="sng" dirty="0">
              <a:solidFill>
                <a:srgbClr val="C000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68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210" y="609600"/>
            <a:ext cx="8965475" cy="11538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Районная ПМПК для воспитанников дошкольных </a:t>
            </a:r>
            <a:r>
              <a:rPr lang="ru-RU" dirty="0" smtClean="0">
                <a:solidFill>
                  <a:schemeClr val="tx1"/>
                </a:solidFill>
              </a:rPr>
              <a:t>групп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С</a:t>
            </a:r>
            <a:r>
              <a:rPr lang="ru-RU" sz="2700" dirty="0" smtClean="0">
                <a:solidFill>
                  <a:schemeClr val="tx1"/>
                </a:solidFill>
              </a:rPr>
              <a:t> собой необходимо взять: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*паспорт родителя;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*свидетельство о рождении ребёнка;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*самого ребёнка.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21486" y="3725573"/>
            <a:ext cx="8596668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 адресу г. Гурьевск, ул. Кирова 43</a:t>
            </a:r>
          </a:p>
          <a:p>
            <a:pPr algn="ctr"/>
            <a:r>
              <a:rPr lang="ru-RU" sz="3200" dirty="0"/>
              <a:t> </a:t>
            </a:r>
            <a:endParaRPr lang="ru-RU" sz="3200" dirty="0" smtClean="0"/>
          </a:p>
          <a:p>
            <a:pPr algn="ctr"/>
            <a:r>
              <a:rPr lang="ru-RU" sz="3200" dirty="0" smtClean="0"/>
              <a:t>С 13.00 – 17.00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170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0113" y="2757714"/>
            <a:ext cx="7750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sz="6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</TotalTime>
  <Words>106</Words>
  <Application>Microsoft Office PowerPoint</Application>
  <PresentationFormat>Произвольный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 « Организация  работы группы  комбинированной направленности»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ПМПК  (психолого-медико-педагогическая комиссия) </vt:lpstr>
      <vt:lpstr>Презентация PowerPoint</vt:lpstr>
      <vt:lpstr>Районная ПМПК для воспитанников дошкольных групп  С собой необходимо взять:  *паспорт родителя; *свидетельство о рождении ребёнка; *самого ребёнка. 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Муйженик Евгения Александровна</dc:creator>
  <cp:lastModifiedBy>Вера</cp:lastModifiedBy>
  <cp:revision>18</cp:revision>
  <dcterms:created xsi:type="dcterms:W3CDTF">2020-02-03T09:45:07Z</dcterms:created>
  <dcterms:modified xsi:type="dcterms:W3CDTF">2023-03-30T05:45:16Z</dcterms:modified>
</cp:coreProperties>
</file>